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66" r:id="rId1"/>
  </p:sldMasterIdLst>
  <p:handoutMasterIdLst>
    <p:handoutMasterId r:id="rId27"/>
  </p:handoutMasterIdLst>
  <p:sldIdLst>
    <p:sldId id="256" r:id="rId2"/>
    <p:sldId id="270" r:id="rId3"/>
    <p:sldId id="271" r:id="rId4"/>
    <p:sldId id="266" r:id="rId5"/>
    <p:sldId id="257" r:id="rId6"/>
    <p:sldId id="259" r:id="rId7"/>
    <p:sldId id="261" r:id="rId8"/>
    <p:sldId id="268" r:id="rId9"/>
    <p:sldId id="260" r:id="rId10"/>
    <p:sldId id="258" r:id="rId11"/>
    <p:sldId id="265" r:id="rId12"/>
    <p:sldId id="262" r:id="rId13"/>
    <p:sldId id="263" r:id="rId14"/>
    <p:sldId id="272" r:id="rId15"/>
    <p:sldId id="269" r:id="rId16"/>
    <p:sldId id="273" r:id="rId17"/>
    <p:sldId id="274" r:id="rId18"/>
    <p:sldId id="276" r:id="rId19"/>
    <p:sldId id="278" r:id="rId20"/>
    <p:sldId id="280" r:id="rId21"/>
    <p:sldId id="277" r:id="rId22"/>
    <p:sldId id="282" r:id="rId23"/>
    <p:sldId id="281" r:id="rId24"/>
    <p:sldId id="264" r:id="rId25"/>
    <p:sldId id="267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A70B0A-6C7A-42DD-ABC2-54099C85642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35136-8CDC-4386-B75F-949DDAA9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7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9985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22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3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6677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774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953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0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65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7993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1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306841-DE02-4790-98AF-132C9812D81E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5BAC1C-90F8-4041-803A-4BF6492E4D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95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  <p:sldLayoutId id="2147484968" r:id="rId2"/>
    <p:sldLayoutId id="2147484969" r:id="rId3"/>
    <p:sldLayoutId id="2147484970" r:id="rId4"/>
    <p:sldLayoutId id="2147484971" r:id="rId5"/>
    <p:sldLayoutId id="2147484972" r:id="rId6"/>
    <p:sldLayoutId id="2147484973" r:id="rId7"/>
    <p:sldLayoutId id="2147484974" r:id="rId8"/>
    <p:sldLayoutId id="2147484975" r:id="rId9"/>
    <p:sldLayoutId id="2147484976" r:id="rId10"/>
    <p:sldLayoutId id="2147484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audience/foreducators/index.html" TargetMode="External"/><Relationship Id="rId2" Type="http://schemas.openxmlformats.org/officeDocument/2006/relationships/hyperlink" Target="http://blogs.udmercy.edu/archey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rc.carleton.edu/sisl/2012workshop/activities.html" TargetMode="External"/><Relationship Id="rId5" Type="http://schemas.openxmlformats.org/officeDocument/2006/relationships/hyperlink" Target="http://usemathanywhere.myfreesites.net/activities" TargetMode="External"/><Relationship Id="rId4" Type="http://schemas.openxmlformats.org/officeDocument/2006/relationships/hyperlink" Target="http://www.sustainabilitymath.org/index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udmercy.edu/archeyd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ri.org/resources/data-sets/cait-country-greenhouse-gas-emissions-data" TargetMode="External"/><Relationship Id="rId3" Type="http://schemas.openxmlformats.org/officeDocument/2006/relationships/hyperlink" Target="https://www.cia.gov/library/publications/the-world-factbook/geos/kn.html" TargetMode="External"/><Relationship Id="rId7" Type="http://schemas.openxmlformats.org/officeDocument/2006/relationships/hyperlink" Target="http://en.wikipedia.org/wiki/Deepwater_Horizon_oil_spill" TargetMode="External"/><Relationship Id="rId2" Type="http://schemas.openxmlformats.org/officeDocument/2006/relationships/hyperlink" Target="http://www.amsa.gov.au/Marine_Environment_Protection/Educational_resources_and_information/Teachers/Classroom_Projects/Mathematics_and_Oil_Spills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ps.who.int/gho/data/node.main.688?lang=en" TargetMode="External"/><Relationship Id="rId5" Type="http://schemas.openxmlformats.org/officeDocument/2006/relationships/hyperlink" Target="http://www.time.com/time/interactive/0,31813,2006455,00.html" TargetMode="External"/><Relationship Id="rId4" Type="http://schemas.openxmlformats.org/officeDocument/2006/relationships/hyperlink" Target="http://www.nbcnews.com/id/37717335/#slice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583" y="697361"/>
            <a:ext cx="11500834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Activities for contextualizing Mathematics in Undergraduate Courses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2164" y="4922123"/>
            <a:ext cx="5829836" cy="193587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400" b="1" dirty="0" smtClean="0"/>
              <a:t>Dawn Archey</a:t>
            </a:r>
          </a:p>
          <a:p>
            <a:r>
              <a:rPr lang="en-US" sz="2400" b="1" dirty="0" smtClean="0"/>
              <a:t>January 5, 2017</a:t>
            </a:r>
          </a:p>
          <a:p>
            <a:r>
              <a:rPr lang="en-US" sz="2400" b="1" dirty="0" smtClean="0"/>
              <a:t>JMM-Atlanta, GA</a:t>
            </a:r>
          </a:p>
          <a:p>
            <a:r>
              <a:rPr lang="en-US" sz="2400" b="1" dirty="0" smtClean="0"/>
              <a:t>Project </a:t>
            </a:r>
            <a:r>
              <a:rPr lang="en-US" sz="2400" b="1" dirty="0" smtClean="0"/>
              <a:t>NExT</a:t>
            </a:r>
            <a:endParaRPr lang="en-US" sz="2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7" y="4429919"/>
            <a:ext cx="35909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7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167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Example AAP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05" y="991673"/>
            <a:ext cx="10515600" cy="5404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On April 20, 2010 the Deepwater Horizon drilling rig exploded initiating the worst </a:t>
            </a:r>
            <a:r>
              <a:rPr lang="en-US" sz="2400" b="1" dirty="0" smtClean="0">
                <a:solidFill>
                  <a:srgbClr val="C00000"/>
                </a:solidFill>
              </a:rPr>
              <a:t>oil spill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smtClean="0"/>
              <a:t>in US history.  It was important to estimate the volume of oil spewing out each day, but it is hard to measure such high volume flow directly.  Suppose that the spilled oil is </a:t>
            </a:r>
            <a:r>
              <a:rPr lang="en-US" sz="2400" b="1" dirty="0" smtClean="0">
                <a:solidFill>
                  <a:srgbClr val="C00000"/>
                </a:solidFill>
              </a:rPr>
              <a:t>cylindrical </a:t>
            </a:r>
            <a:r>
              <a:rPr lang="en-US" sz="2400" b="1" dirty="0" smtClean="0"/>
              <a:t>in shape and a uniform </a:t>
            </a:r>
            <a:r>
              <a:rPr lang="en-US" sz="2400" b="1" dirty="0" smtClean="0">
                <a:solidFill>
                  <a:srgbClr val="C00000"/>
                </a:solidFill>
              </a:rPr>
              <a:t>thickness of 1mm </a:t>
            </a:r>
            <a:r>
              <a:rPr lang="en-US" sz="2400" b="1" dirty="0" smtClean="0"/>
              <a:t>[AMSA].   On day 9 of the spill the </a:t>
            </a:r>
            <a:r>
              <a:rPr lang="en-US" sz="2400" b="1" dirty="0" smtClean="0">
                <a:solidFill>
                  <a:srgbClr val="C00000"/>
                </a:solidFill>
              </a:rPr>
              <a:t>area </a:t>
            </a:r>
            <a:r>
              <a:rPr lang="en-US" sz="2400" b="1" dirty="0" smtClean="0"/>
              <a:t>of the spill was </a:t>
            </a:r>
            <a:r>
              <a:rPr lang="en-US" sz="2400" b="1" dirty="0" smtClean="0">
                <a:solidFill>
                  <a:srgbClr val="C00000"/>
                </a:solidFill>
              </a:rPr>
              <a:t>13,000 km2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smtClean="0"/>
              <a:t>[TIME] and the </a:t>
            </a:r>
            <a:r>
              <a:rPr lang="en-US" sz="2400" b="1" dirty="0" smtClean="0">
                <a:solidFill>
                  <a:srgbClr val="C00000"/>
                </a:solidFill>
              </a:rPr>
              <a:t>radius </a:t>
            </a:r>
            <a:r>
              <a:rPr lang="en-US" sz="2400" b="1" dirty="0" smtClean="0"/>
              <a:t>of the spill was </a:t>
            </a:r>
            <a:r>
              <a:rPr lang="en-US" sz="2400" b="1" dirty="0" smtClean="0">
                <a:solidFill>
                  <a:srgbClr val="C00000"/>
                </a:solidFill>
              </a:rPr>
              <a:t>increasing at a rate of 743 meters per day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smtClean="0"/>
              <a:t>[NBC].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b="1" dirty="0" smtClean="0">
                <a:solidFill>
                  <a:srgbClr val="C00000"/>
                </a:solidFill>
              </a:rPr>
              <a:t>At what rate </a:t>
            </a:r>
            <a:r>
              <a:rPr lang="en-US" sz="2400" b="1" dirty="0" smtClean="0"/>
              <a:t>was the </a:t>
            </a:r>
            <a:r>
              <a:rPr lang="en-US" sz="2400" b="1" dirty="0" smtClean="0">
                <a:solidFill>
                  <a:srgbClr val="C00000"/>
                </a:solidFill>
              </a:rPr>
              <a:t>volume</a:t>
            </a:r>
            <a:r>
              <a:rPr lang="en-US" sz="2400" b="1" dirty="0" smtClean="0"/>
              <a:t> of the spill </a:t>
            </a:r>
            <a:r>
              <a:rPr lang="en-US" sz="2400" b="1" dirty="0" smtClean="0">
                <a:solidFill>
                  <a:srgbClr val="C00000"/>
                </a:solidFill>
              </a:rPr>
              <a:t>increasing</a:t>
            </a:r>
            <a:r>
              <a:rPr lang="en-US" sz="2400" b="1" dirty="0" smtClean="0"/>
              <a:t> on the 9th day?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b="1" dirty="0" smtClean="0">
                <a:solidFill>
                  <a:srgbClr val="C00000"/>
                </a:solidFill>
              </a:rPr>
              <a:t>How quickly </a:t>
            </a:r>
            <a:r>
              <a:rPr lang="en-US" sz="2400" b="1" dirty="0" smtClean="0"/>
              <a:t>was the </a:t>
            </a:r>
            <a:r>
              <a:rPr lang="en-US" sz="2400" b="1" dirty="0" smtClean="0">
                <a:solidFill>
                  <a:srgbClr val="C00000"/>
                </a:solidFill>
              </a:rPr>
              <a:t>oil spewing </a:t>
            </a:r>
            <a:r>
              <a:rPr lang="en-US" sz="2400" b="1" dirty="0" smtClean="0"/>
              <a:t>out on the 9th day? 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b="1" dirty="0" smtClean="0"/>
              <a:t>BP's official estimates of the flow rate were 160 to 790 m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/day [WIKI], how accurate were their estimates?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264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AAP</a:t>
            </a:r>
            <a:r>
              <a:rPr lang="en-US" sz="3200" b="1" dirty="0" smtClean="0"/>
              <a:t>s</a:t>
            </a:r>
            <a:r>
              <a:rPr lang="en-US" sz="4400" b="1" dirty="0" smtClean="0"/>
              <a:t> can be very simple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074875"/>
            <a:ext cx="5871693" cy="114939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This appeared on my Facebook wall.  </a:t>
            </a:r>
            <a:r>
              <a:rPr lang="en-US" sz="2400" b="1" dirty="0" smtClean="0">
                <a:solidFill>
                  <a:srgbClr val="C00000"/>
                </a:solidFill>
              </a:rPr>
              <a:t>What does it say</a:t>
            </a:r>
            <a:r>
              <a:rPr lang="en-US" sz="2400" b="1" dirty="0" smtClean="0"/>
              <a:t>?  What's the point?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97" y="2335928"/>
            <a:ext cx="4368403" cy="43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3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Sources of AAPs and other good problems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8482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My </a:t>
            </a:r>
            <a:r>
              <a:rPr lang="en-US" sz="2400" b="1" dirty="0"/>
              <a:t>blog: </a:t>
            </a:r>
            <a:r>
              <a:rPr lang="en-US" sz="2400" b="1" dirty="0">
                <a:hlinkClick r:id="rId2"/>
              </a:rPr>
              <a:t>http://blogs.udmercy.edu/archeyde</a:t>
            </a:r>
            <a:r>
              <a:rPr lang="en-US" sz="2400" b="1" dirty="0" smtClean="0">
                <a:hlinkClick r:id="rId2"/>
              </a:rPr>
              <a:t>/</a:t>
            </a:r>
            <a:r>
              <a:rPr lang="en-US" sz="2400" b="1" dirty="0" smtClean="0"/>
              <a:t>  </a:t>
            </a:r>
          </a:p>
          <a:p>
            <a:r>
              <a:rPr lang="en-US" sz="2400" i="1" dirty="0"/>
              <a:t>Mathematics and Social Justice: Perspectives and Resources for the College Classroom</a:t>
            </a:r>
            <a:r>
              <a:rPr lang="en-US" sz="2400" dirty="0" smtClean="0"/>
              <a:t>. </a:t>
            </a:r>
            <a:r>
              <a:rPr lang="en-US" sz="2400" b="1" dirty="0" smtClean="0"/>
              <a:t>(Eds. Karaali, Gizem and Khadjavi, Lily) to appear from MAA press.</a:t>
            </a:r>
          </a:p>
          <a:p>
            <a:r>
              <a:rPr lang="en-US" sz="2400" b="1" dirty="0"/>
              <a:t>Nasa </a:t>
            </a:r>
            <a:r>
              <a:rPr lang="en-US" sz="2400" b="1" dirty="0">
                <a:hlinkClick r:id="rId3"/>
              </a:rPr>
              <a:t>http://</a:t>
            </a:r>
            <a:r>
              <a:rPr lang="en-US" sz="2400" b="1" dirty="0" smtClean="0">
                <a:hlinkClick r:id="rId3"/>
              </a:rPr>
              <a:t>www.nasa.gov/audience/foreducators/index.html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r>
              <a:rPr lang="en-US" sz="2400" b="1" dirty="0" smtClean="0"/>
              <a:t>Thomas </a:t>
            </a:r>
            <a:r>
              <a:rPr lang="en-US" sz="2400" b="1" dirty="0" smtClean="0"/>
              <a:t>Pffaf’s</a:t>
            </a:r>
            <a:r>
              <a:rPr lang="en-US" sz="2400" b="1" dirty="0"/>
              <a:t> </a:t>
            </a:r>
            <a:r>
              <a:rPr lang="en-US" sz="2400" b="1" dirty="0">
                <a:hlinkClick r:id="rId4"/>
              </a:rPr>
              <a:t>http://</a:t>
            </a:r>
            <a:r>
              <a:rPr lang="en-US" sz="2400" b="1" dirty="0" smtClean="0">
                <a:hlinkClick r:id="rId4"/>
              </a:rPr>
              <a:t>www.sustainabilitymath.org/index.html</a:t>
            </a:r>
            <a:endParaRPr lang="en-US" sz="2400" b="1" dirty="0" smtClean="0"/>
          </a:p>
          <a:p>
            <a:r>
              <a:rPr lang="en-US" sz="2400" b="1" dirty="0"/>
              <a:t>USE Math </a:t>
            </a:r>
            <a:r>
              <a:rPr lang="en-US" sz="2400" b="1" dirty="0">
                <a:hlinkClick r:id="rId5"/>
              </a:rPr>
              <a:t>http://</a:t>
            </a:r>
            <a:r>
              <a:rPr lang="en-US" sz="2400" b="1" dirty="0" smtClean="0">
                <a:hlinkClick r:id="rId5"/>
              </a:rPr>
              <a:t>usemathanywhere.myfreesites.net/activities</a:t>
            </a:r>
            <a:endParaRPr lang="en-US" sz="2400" b="1" dirty="0" smtClean="0"/>
          </a:p>
          <a:p>
            <a:r>
              <a:rPr lang="en-US" sz="2400" b="1" dirty="0"/>
              <a:t>SISL </a:t>
            </a:r>
            <a:r>
              <a:rPr lang="en-US" sz="2400" b="1" dirty="0">
                <a:hlinkClick r:id="rId6"/>
              </a:rPr>
              <a:t>http://</a:t>
            </a:r>
            <a:r>
              <a:rPr lang="en-US" sz="2400" b="1" dirty="0" smtClean="0">
                <a:hlinkClick r:id="rId6"/>
              </a:rPr>
              <a:t>serc.carleton.edu/sisl/2012workshop/activities.html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6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Where to find ideas for AAPs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126" y="1455313"/>
            <a:ext cx="10131425" cy="413411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News</a:t>
            </a:r>
          </a:p>
          <a:p>
            <a:r>
              <a:rPr lang="en-US" sz="2400" b="1" dirty="0" smtClean="0"/>
              <a:t>Social media</a:t>
            </a:r>
          </a:p>
          <a:p>
            <a:r>
              <a:rPr lang="en-US" sz="2400" b="1" dirty="0" smtClean="0"/>
              <a:t>Adjust text book problems</a:t>
            </a:r>
          </a:p>
          <a:p>
            <a:r>
              <a:rPr lang="en-US" sz="2400" b="1" dirty="0" smtClean="0"/>
              <a:t>Data sets or graphs</a:t>
            </a:r>
          </a:p>
          <a:p>
            <a:r>
              <a:rPr lang="en-US" sz="2400" b="1" dirty="0" smtClean="0"/>
              <a:t>Articles on things that interest you</a:t>
            </a:r>
          </a:p>
          <a:p>
            <a:r>
              <a:rPr lang="en-US" sz="2400" b="1" dirty="0" smtClean="0"/>
              <a:t>Non fiction books</a:t>
            </a:r>
          </a:p>
          <a:p>
            <a:r>
              <a:rPr lang="en-US" sz="2400" b="1" dirty="0" smtClean="0"/>
              <a:t>Talk to people in </a:t>
            </a:r>
            <a:endParaRPr lang="en-US" sz="2400" b="1" dirty="0" smtClean="0"/>
          </a:p>
          <a:p>
            <a:r>
              <a:rPr lang="en-US" sz="2400" b="1" dirty="0" smtClean="0"/>
              <a:t>other </a:t>
            </a:r>
            <a:r>
              <a:rPr lang="en-US" sz="2400" b="1" dirty="0" smtClean="0"/>
              <a:t>fields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 b="48611"/>
          <a:stretch/>
        </p:blipFill>
        <p:spPr>
          <a:xfrm>
            <a:off x="4614929" y="4385256"/>
            <a:ext cx="7259392" cy="24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an AAP-method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Find some mathematics lurking in something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Write a problem that makes your students see it too.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Don’t forget to cite your sources.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119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873" y="210356"/>
            <a:ext cx="7492283" cy="14562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Example-lurking Logarithm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97" b="11443"/>
          <a:stretch/>
        </p:blipFill>
        <p:spPr>
          <a:xfrm rot="5400000">
            <a:off x="3490369" y="-1396737"/>
            <a:ext cx="5495803" cy="10534698"/>
          </a:xfrm>
        </p:spPr>
      </p:pic>
    </p:spTree>
    <p:extLst>
      <p:ext uri="{BB962C8B-B14F-4D97-AF65-F5344CB8AC3E}">
        <p14:creationId xmlns:p14="http://schemas.microsoft.com/office/powerpoint/2010/main" val="11835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an AAP-method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Get a hold of some interesting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Graph the data and fit a curve to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Hope the curve is the right “type” of function for the unit you are 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Write a problem using the function.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Don’t forget to cite your sources.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727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86" y="186785"/>
            <a:ext cx="2830286" cy="2424704"/>
          </a:xfrm>
        </p:spPr>
        <p:txBody>
          <a:bodyPr>
            <a:normAutofit/>
          </a:bodyPr>
          <a:lstStyle/>
          <a:p>
            <a:r>
              <a:rPr lang="en-US" dirty="0" smtClean="0"/>
              <a:t>Example-</a:t>
            </a:r>
            <a:br>
              <a:rPr lang="en-US" dirty="0" smtClean="0"/>
            </a:br>
            <a:r>
              <a:rPr lang="en-US" dirty="0" smtClean="0"/>
              <a:t>Data and Curve</a:t>
            </a:r>
            <a:endParaRPr lang="en-US" dirty="0"/>
          </a:p>
        </p:txBody>
      </p:sp>
      <p:pic>
        <p:nvPicPr>
          <p:cNvPr id="4" name="Content Placeholder 3" descr="SeaIceFeb - Excel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4"/>
          <a:stretch/>
        </p:blipFill>
        <p:spPr>
          <a:xfrm>
            <a:off x="3747752" y="158707"/>
            <a:ext cx="8203841" cy="6688029"/>
          </a:xfrm>
        </p:spPr>
      </p:pic>
    </p:spTree>
    <p:extLst>
      <p:ext uri="{BB962C8B-B14F-4D97-AF65-F5344CB8AC3E}">
        <p14:creationId xmlns:p14="http://schemas.microsoft.com/office/powerpoint/2010/main" val="4356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5008" y="956863"/>
            <a:ext cx="6744157" cy="5058117"/>
          </a:xfrm>
        </p:spPr>
      </p:pic>
      <p:sp>
        <p:nvSpPr>
          <p:cNvPr id="3" name="TextBox 2"/>
          <p:cNvSpPr txBox="1"/>
          <p:nvPr/>
        </p:nvSpPr>
        <p:spPr>
          <a:xfrm>
            <a:off x="1251678" y="6104586"/>
            <a:ext cx="337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Street Sign in Washington, 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5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71" y="0"/>
            <a:ext cx="1581246" cy="18868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try it.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23" r="323" b="49815"/>
          <a:stretch/>
        </p:blipFill>
        <p:spPr>
          <a:xfrm>
            <a:off x="2466617" y="11754"/>
            <a:ext cx="9330431" cy="6761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4779" y="6139024"/>
            <a:ext cx="1129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http://www.slate.com/blogs/bad_astronomy/2015/09/03/ice_loss_greenland_and_antarctica_lost_5_trillion_tons_since_1992.html</a:t>
            </a:r>
          </a:p>
        </p:txBody>
      </p:sp>
    </p:spTree>
    <p:extLst>
      <p:ext uri="{BB962C8B-B14F-4D97-AF65-F5344CB8AC3E}">
        <p14:creationId xmlns:p14="http://schemas.microsoft.com/office/powerpoint/2010/main" val="17969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Multi task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Solve these two problems.  </a:t>
            </a:r>
          </a:p>
          <a:p>
            <a:r>
              <a:rPr lang="en-US" sz="2400" b="1" dirty="0" smtClean="0"/>
              <a:t>Jot down any feelings and non mathematical thoughts you have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385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87" y="15875"/>
            <a:ext cx="1219200" cy="2017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try it.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98" b="26056"/>
          <a:stretch/>
        </p:blipFill>
        <p:spPr>
          <a:xfrm>
            <a:off x="2349189" y="15875"/>
            <a:ext cx="8308357" cy="3554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887" y="6075208"/>
            <a:ext cx="1154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https://scontent-ort2-1.xx.fbcdn.net/v/t1.0-9/13620759_523233831199670_3158018571010022761_n.jpg?oh=f34d9951245a51f846d26f7bd6adff63&amp;oe=58E49309</a:t>
            </a:r>
          </a:p>
        </p:txBody>
      </p:sp>
      <p:pic>
        <p:nvPicPr>
          <p:cNvPr id="1026" name="Picture 2" descr="https://www.facebook.com/images/emoji.php/v6/f4c/1/16/1f6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336773" y="3722914"/>
            <a:ext cx="8064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Inverse function This is how I will always explain inverse functions from now on. brilliant!   </a:t>
            </a:r>
            <a:r>
              <a:rPr kumimoji="0" lang="en-US" altLang="en-US" sz="9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1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www.facebook.com/images/emoji.php/v6/f4c/1/16/1f6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580334" y="4616836"/>
            <a:ext cx="1008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581674" cy="21418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353" y="112369"/>
            <a:ext cx="9131120" cy="6745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678" y="4121239"/>
            <a:ext cx="12750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http://blog.plot.ly/post/120532468127/how-to-analyze-data-seven-modern-remakes-of-the</a:t>
            </a:r>
          </a:p>
        </p:txBody>
      </p:sp>
    </p:spTree>
    <p:extLst>
      <p:ext uri="{BB962C8B-B14F-4D97-AF65-F5344CB8AC3E}">
        <p14:creationId xmlns:p14="http://schemas.microsoft.com/office/powerpoint/2010/main" val="45074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057" y="0"/>
            <a:ext cx="9057368" cy="1456267"/>
          </a:xfrm>
        </p:spPr>
        <p:txBody>
          <a:bodyPr/>
          <a:lstStyle/>
          <a:p>
            <a:r>
              <a:rPr lang="en-US" dirty="0" smtClean="0"/>
              <a:t>You try it.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473"/>
            <a:ext cx="12323794" cy="3663831"/>
          </a:xfrm>
        </p:spPr>
      </p:pic>
      <p:sp>
        <p:nvSpPr>
          <p:cNvPr id="5" name="TextBox 4"/>
          <p:cNvSpPr txBox="1"/>
          <p:nvPr/>
        </p:nvSpPr>
        <p:spPr>
          <a:xfrm>
            <a:off x="6568226" y="5306096"/>
            <a:ext cx="419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xkcd.com/539</a:t>
            </a:r>
            <a:r>
              <a:rPr lang="en-US" dirty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431" y="0"/>
            <a:ext cx="4108361" cy="1456267"/>
          </a:xfrm>
        </p:spPr>
        <p:txBody>
          <a:bodyPr/>
          <a:lstStyle/>
          <a:p>
            <a:r>
              <a:rPr lang="en-US" dirty="0" smtClean="0"/>
              <a:t>You try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510" y="6034532"/>
            <a:ext cx="1679083" cy="643944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smtClean="0"/>
              <a:t>gas </a:t>
            </a:r>
            <a:r>
              <a:rPr lang="en-US" dirty="0" smtClean="0"/>
              <a:t>bill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26" r="-266" b="35038"/>
          <a:stretch/>
        </p:blipFill>
        <p:spPr>
          <a:xfrm>
            <a:off x="927279" y="862883"/>
            <a:ext cx="10921284" cy="47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9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Where to publish AAPs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 don’t know, suggestions welcome</a:t>
            </a:r>
          </a:p>
          <a:p>
            <a:r>
              <a:rPr lang="en-US" sz="2400" b="1" dirty="0" smtClean="0"/>
              <a:t>I got two in as book chapters</a:t>
            </a:r>
          </a:p>
          <a:p>
            <a:r>
              <a:rPr lang="en-US" sz="2400" b="1" dirty="0" smtClean="0"/>
              <a:t>I put mine on </a:t>
            </a:r>
            <a:r>
              <a:rPr lang="en-US" sz="2400" b="1" dirty="0"/>
              <a:t>my blog </a:t>
            </a:r>
            <a:r>
              <a:rPr lang="en-US" sz="2400" b="1" dirty="0">
                <a:hlinkClick r:id="rId2"/>
              </a:rPr>
              <a:t>http://blogs.udmercy.edu/archeyde</a:t>
            </a:r>
            <a:r>
              <a:rPr lang="en-US" sz="2400" b="1" dirty="0" smtClean="0">
                <a:hlinkClick r:id="rId2"/>
              </a:rPr>
              <a:t>/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I’m thinking about writing/editing a book, if you’d like to contribute let me know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778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Questions or answers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6717" y="1680454"/>
            <a:ext cx="4995334" cy="5025145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Where can I publish AAPs?</a:t>
            </a:r>
          </a:p>
          <a:p>
            <a:r>
              <a:rPr lang="en-US" sz="2400" b="1" dirty="0" smtClean="0"/>
              <a:t>Where can I find AAPs?</a:t>
            </a:r>
          </a:p>
          <a:p>
            <a:r>
              <a:rPr lang="en-US" sz="2400" b="1" dirty="0" smtClean="0"/>
              <a:t>Do you want to contribute to my book of AAPs?</a:t>
            </a:r>
            <a:endParaRPr lang="en-US" sz="2400" b="1" dirty="0"/>
          </a:p>
          <a:p>
            <a:r>
              <a:rPr lang="en-US" sz="2400" b="1" dirty="0" smtClean="0"/>
              <a:t>Any suggestions for AAPs on? </a:t>
            </a:r>
          </a:p>
          <a:p>
            <a:pPr lvl="1"/>
            <a:r>
              <a:rPr lang="en-US" sz="2400" b="1" dirty="0" smtClean="0"/>
              <a:t>Graph Transformations</a:t>
            </a:r>
          </a:p>
          <a:p>
            <a:pPr lvl="1"/>
            <a:r>
              <a:rPr lang="en-US" sz="2400" b="1" dirty="0" smtClean="0"/>
              <a:t>Trig graphs</a:t>
            </a:r>
          </a:p>
          <a:p>
            <a:pPr lvl="1"/>
            <a:r>
              <a:rPr lang="en-US" sz="2400" b="1" dirty="0" smtClean="0"/>
              <a:t>Parallel and perpendicular lines</a:t>
            </a:r>
          </a:p>
          <a:p>
            <a:pPr lvl="1"/>
            <a:r>
              <a:rPr lang="en-US" sz="2400" b="1" dirty="0" smtClean="0"/>
              <a:t>Piecewise functions</a:t>
            </a:r>
          </a:p>
          <a:p>
            <a:pPr lvl="1"/>
            <a:r>
              <a:rPr lang="en-US" sz="2400" b="1" dirty="0" smtClean="0"/>
              <a:t>Rational Functions</a:t>
            </a:r>
          </a:p>
          <a:p>
            <a:pPr lvl="1"/>
            <a:r>
              <a:rPr lang="en-US" sz="2400" b="1" dirty="0" smtClean="0"/>
              <a:t>Radical Functions</a:t>
            </a:r>
          </a:p>
          <a:p>
            <a:pPr marL="457200" lvl="1" indent="0">
              <a:buNone/>
            </a:pP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25016" y="2187901"/>
            <a:ext cx="49953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 email address:</a:t>
            </a:r>
          </a:p>
          <a:p>
            <a:r>
              <a:rPr lang="en-US" sz="2800" b="1" dirty="0" smtClean="0"/>
              <a:t>archeyde</a:t>
            </a:r>
            <a:r>
              <a:rPr lang="en-US" sz="2800" b="1" dirty="0" smtClean="0"/>
              <a:t>@</a:t>
            </a:r>
            <a:r>
              <a:rPr lang="en-US" sz="800" b="1" dirty="0" smtClean="0"/>
              <a:t> </a:t>
            </a:r>
            <a:r>
              <a:rPr lang="en-US" sz="2800" b="1" dirty="0" smtClean="0"/>
              <a:t>udmercy.edu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800" b="1" dirty="0" smtClean="0"/>
              <a:t>My blog:</a:t>
            </a:r>
            <a:endParaRPr lang="en-US" sz="2800" b="1" dirty="0" smtClean="0"/>
          </a:p>
          <a:p>
            <a:r>
              <a:rPr lang="en-US" sz="2800" b="1" dirty="0" smtClean="0"/>
              <a:t>sites.udmercy</a:t>
            </a:r>
            <a:r>
              <a:rPr lang="en-US" sz="2800" b="1" dirty="0" smtClean="0"/>
              <a:t>.</a:t>
            </a:r>
            <a:r>
              <a:rPr lang="en-US" sz="800" b="1" dirty="0" smtClean="0"/>
              <a:t> </a:t>
            </a:r>
            <a:r>
              <a:rPr lang="en-US" sz="2800" b="1" dirty="0" smtClean="0"/>
              <a:t>edu</a:t>
            </a:r>
            <a:r>
              <a:rPr lang="en-US" sz="2800" b="1" dirty="0" smtClean="0"/>
              <a:t>/archeyde</a:t>
            </a:r>
            <a:r>
              <a:rPr lang="en-US" sz="2800" b="1" dirty="0"/>
              <a:t>/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3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2889" y="1294328"/>
                <a:ext cx="10178322" cy="438525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There are 4 million bacteria on a peach at noon on Tuesday.  Assume a bacterium divides into two bacteria every hour, on average.  Let f(t) be the number of bacteria (in millions) on the peach at t hours after Tuesday noon.[LEH]  </a:t>
                </a:r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sz="2400" b="1" dirty="0" smtClean="0"/>
                  <a:t>Find an equation of f. </a:t>
                </a:r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sz="2400" b="1" dirty="0" smtClean="0"/>
                  <a:t>How many hours will it take for there to be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2400" b="1" dirty="0" smtClean="0"/>
                  <a:t> bacteria on the peach?  Give your answer in a complete sentence with units.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2889" y="1294328"/>
                <a:ext cx="10178322" cy="4385255"/>
              </a:xfrm>
              <a:blipFill rotWithShape="0">
                <a:blip r:embed="rId2"/>
                <a:stretch>
                  <a:fillRect l="-898" t="-833" r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77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Problem 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378039"/>
                <a:ext cx="10178322" cy="54799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The function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𝟓𝟐𝟒𝟐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𝟕𝟕𝟒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can be used to predict the life expectancy at birth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/>
                  <a:t> in a country where the GDP per capita is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/>
                  <a:t> US dollars.  (Data from [WRI] and [WHO])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2400" b="1" dirty="0"/>
                  <a:t>Use the model </a:t>
                </a:r>
                <a:r>
                  <a:rPr lang="en-US" sz="2400" b="1" dirty="0" smtClean="0"/>
                  <a:t>above </a:t>
                </a:r>
                <a:r>
                  <a:rPr lang="en-US" sz="2400" b="1" dirty="0"/>
                  <a:t>to predict the life expectancy at birth in a country where the GDP per capita is $40, 000</a:t>
                </a:r>
                <a:r>
                  <a:rPr lang="en-US" sz="2400" b="1" dirty="0" smtClean="0"/>
                  <a:t>.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2400" b="1" dirty="0" smtClean="0"/>
                  <a:t>North </a:t>
                </a:r>
                <a:r>
                  <a:rPr lang="en-US" sz="2400" b="1" dirty="0"/>
                  <a:t>Korea does not publish the information which is usually used to determine </a:t>
                </a:r>
                <a:r>
                  <a:rPr lang="en-US" sz="2400" b="1" dirty="0" smtClean="0"/>
                  <a:t>GDP [CIA].  </a:t>
                </a:r>
                <a:r>
                  <a:rPr lang="en-US" sz="2400" b="1" dirty="0"/>
                  <a:t>However, in North </a:t>
                </a:r>
                <a:r>
                  <a:rPr lang="en-US" sz="2400" b="1" dirty="0" smtClean="0"/>
                  <a:t>Korea</a:t>
                </a:r>
                <a:r>
                  <a:rPr lang="en-US" sz="2400" b="1" dirty="0"/>
                  <a:t>, life expectancy at birth is 63.8 years</a:t>
                </a:r>
                <a:r>
                  <a:rPr lang="en-US" sz="2400" b="1" dirty="0" smtClean="0"/>
                  <a:t>[CL].  </a:t>
                </a:r>
                <a:r>
                  <a:rPr lang="en-US" sz="2400" b="1" dirty="0"/>
                  <a:t>According to </a:t>
                </a:r>
                <a:r>
                  <a:rPr lang="en-US" sz="2400" b="1" dirty="0" smtClean="0"/>
                  <a:t>the model</a:t>
                </a:r>
                <a:r>
                  <a:rPr lang="en-US" sz="2400" b="1" dirty="0"/>
                  <a:t>, what is the likely GDP per capita</a:t>
                </a:r>
                <a:r>
                  <a:rPr lang="en-US" sz="2400" b="1" dirty="0">
                    <a:solidFill>
                      <a:srgbClr val="FF66CC"/>
                    </a:solidFill>
                  </a:rPr>
                  <a:t> </a:t>
                </a:r>
                <a:r>
                  <a:rPr lang="en-US" sz="2400" b="1" dirty="0"/>
                  <a:t>of North Korea? </a:t>
                </a:r>
                <a:endParaRPr lang="en-US" sz="2400" b="1" dirty="0">
                  <a:solidFill>
                    <a:srgbClr val="FF66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378039"/>
                <a:ext cx="10178322" cy="5479961"/>
              </a:xfrm>
              <a:blipFill rotWithShape="0">
                <a:blip r:embed="rId2"/>
                <a:stretch>
                  <a:fillRect l="-898" t="-667" r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32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59592" cy="132556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Story Problems      vs         AAP</a:t>
            </a:r>
            <a:r>
              <a:rPr lang="en-US" sz="2800" b="1" dirty="0" smtClean="0"/>
              <a:t>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4599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Billy and Suzie are building a snowman.  After 5 minutes of work they have a snow</a:t>
            </a:r>
            <a:r>
              <a:rPr lang="en-US" sz="2400" b="1" dirty="0" smtClean="0">
                <a:solidFill>
                  <a:srgbClr val="FF0000"/>
                </a:solidFill>
              </a:rPr>
              <a:t>ball </a:t>
            </a:r>
            <a:r>
              <a:rPr lang="en-US" sz="2400" b="1" dirty="0" smtClean="0"/>
              <a:t>with diameter 12 inches.  Two minutes later, the snowball has diameter 16 inches.  </a:t>
            </a:r>
            <a:r>
              <a:rPr lang="en-US" sz="2400" b="1" dirty="0" smtClean="0">
                <a:solidFill>
                  <a:srgbClr val="FF0000"/>
                </a:solidFill>
              </a:rPr>
              <a:t>What % has the volume changed?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23716" y="1690688"/>
            <a:ext cx="5181600" cy="3055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Answer the question posed in @MathInTheNews 's tweet from July 14, 2015:</a:t>
            </a:r>
          </a:p>
          <a:p>
            <a:r>
              <a:rPr lang="en-US" sz="2400" b="1" dirty="0" smtClean="0"/>
              <a:t>New Horizons says </a:t>
            </a:r>
            <a:r>
              <a:rPr lang="en-US" sz="2400" b="1" dirty="0" smtClean="0">
                <a:solidFill>
                  <a:srgbClr val="FF0000"/>
                </a:solidFill>
              </a:rPr>
              <a:t>Pluto's </a:t>
            </a:r>
            <a:r>
              <a:rPr lang="en-US" sz="2400" b="1" dirty="0" smtClean="0"/>
              <a:t>diameter is 1473mi, 50mi larger than believed. </a:t>
            </a:r>
            <a:r>
              <a:rPr lang="en-US" sz="2400" b="1" dirty="0" smtClean="0">
                <a:solidFill>
                  <a:srgbClr val="FF0000"/>
                </a:solidFill>
              </a:rPr>
              <a:t>What % does that change its volume estimate?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7" t="11072" r="15543" b="16647"/>
          <a:stretch/>
        </p:blipFill>
        <p:spPr>
          <a:xfrm>
            <a:off x="7418230" y="4771621"/>
            <a:ext cx="2395471" cy="20863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708783">
            <a:off x="1485674" y="4765597"/>
            <a:ext cx="3515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zzzzz!</a:t>
            </a:r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71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94699" y="1693095"/>
            <a:ext cx="4995334" cy="40747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14622" y="1716445"/>
            <a:ext cx="5181600" cy="3818249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7" t="11072" r="15543" b="16647"/>
          <a:stretch/>
        </p:blipFill>
        <p:spPr>
          <a:xfrm>
            <a:off x="9697792" y="4771621"/>
            <a:ext cx="2395471" cy="208637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73267"/>
              </p:ext>
            </p:extLst>
          </p:nvPr>
        </p:nvGraphicFramePr>
        <p:xfrm>
          <a:off x="1183308" y="0"/>
          <a:ext cx="9347228" cy="561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3614"/>
                <a:gridCol w="4673614"/>
              </a:tblGrid>
              <a:tr h="476085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+mj-lt"/>
                        </a:rPr>
                        <a:t>Story</a:t>
                      </a:r>
                      <a:r>
                        <a:rPr lang="en-US" sz="4400" baseline="0" dirty="0" smtClean="0">
                          <a:latin typeface="+mj-lt"/>
                        </a:rPr>
                        <a:t> Problems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+mj-lt"/>
                        </a:rPr>
                        <a:t>AAPs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</a:tr>
              <a:tr h="82173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Toy 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Realistic Scenario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</a:tr>
              <a:tr h="11739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No one wants to know the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Scientists or politicians or homeowners want to know the answer</a:t>
                      </a:r>
                    </a:p>
                  </a:txBody>
                  <a:tcPr/>
                </a:tc>
              </a:tr>
              <a:tr h="117390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Uses material from the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Uses material from the section and other material</a:t>
                      </a:r>
                    </a:p>
                  </a:txBody>
                  <a:tcPr/>
                </a:tc>
              </a:tr>
              <a:tr h="11739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May be an easier way to obtain the answer (ex measure directly)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Hard/impossible to find answer without doing math</a:t>
                      </a:r>
                      <a:endParaRPr lang="en-US" sz="2400" b="1" dirty="0"/>
                    </a:p>
                  </a:txBody>
                  <a:tcPr/>
                </a:tc>
              </a:tr>
              <a:tr h="4760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Ideally, only about 10% harder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20708783">
            <a:off x="1498553" y="5106132"/>
            <a:ext cx="3515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zzzzz!</a:t>
            </a:r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02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Why give AAPs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02" y="1874517"/>
            <a:ext cx="10531698" cy="364913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Students hate story problems but want to know “when will I ever use this?”</a:t>
            </a:r>
          </a:p>
          <a:p>
            <a:r>
              <a:rPr lang="en-US" sz="2400" b="1" dirty="0" smtClean="0"/>
              <a:t>Employers want these skills (and when you tell students that it motivates them).</a:t>
            </a:r>
          </a:p>
          <a:p>
            <a:r>
              <a:rPr lang="en-US" sz="2400" b="1" dirty="0" smtClean="0"/>
              <a:t>Doing authentic problems also improves skill in rote problems [BOA]</a:t>
            </a:r>
          </a:p>
          <a:p>
            <a:r>
              <a:rPr lang="en-US" sz="2400" b="1" dirty="0" smtClean="0"/>
              <a:t>Fun for you</a:t>
            </a:r>
          </a:p>
          <a:p>
            <a:r>
              <a:rPr lang="en-US" sz="2400" b="1" dirty="0" smtClean="0"/>
              <a:t>For new faculty-its an innovation you can do whenever you have time, no big upfront commitment.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802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Cautions about AAPs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Students get frustrated, but are satisfied afterward. </a:t>
            </a:r>
          </a:p>
          <a:p>
            <a:r>
              <a:rPr lang="en-US" sz="2400" b="1" dirty="0" smtClean="0"/>
              <a:t>Can take a long time to make (1-4 hours for one worksheet problem)</a:t>
            </a:r>
          </a:p>
          <a:p>
            <a:r>
              <a:rPr lang="en-US" sz="2400" b="1" dirty="0"/>
              <a:t>Making them can be addictive</a:t>
            </a:r>
          </a:p>
          <a:p>
            <a:r>
              <a:rPr lang="en-US" sz="2400" b="1" dirty="0" smtClean="0"/>
              <a:t>If you want to make a problem about a certain type of function, say quadratic its hard to find data that has the right shape.</a:t>
            </a:r>
          </a:p>
          <a:p>
            <a:r>
              <a:rPr lang="en-US" sz="2400" b="1" dirty="0" smtClean="0"/>
              <a:t>Don’t forget to cite your sources—set a good example.</a:t>
            </a:r>
          </a:p>
        </p:txBody>
      </p:sp>
    </p:spTree>
    <p:extLst>
      <p:ext uri="{BB962C8B-B14F-4D97-AF65-F5344CB8AC3E}">
        <p14:creationId xmlns:p14="http://schemas.microsoft.com/office/powerpoint/2010/main" val="64449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647" y="266476"/>
            <a:ext cx="10178322" cy="149213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References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894" y="1012542"/>
            <a:ext cx="10131425" cy="4715933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 smtClean="0"/>
              <a:t>[AMSA] </a:t>
            </a:r>
            <a:r>
              <a:rPr lang="en-US" sz="2000" b="1" dirty="0" smtClean="0">
                <a:hlinkClick r:id="rId2"/>
              </a:rPr>
              <a:t>http://www.amsa.gov.au/Marine_Environment_Protection/Educational_resources_and_information/Teachers/Classroom_Projects/Mathematics_and_Oil_Spills.asp</a:t>
            </a:r>
            <a:endParaRPr lang="en-US" sz="2000" b="1" dirty="0" smtClean="0"/>
          </a:p>
          <a:p>
            <a:r>
              <a:rPr lang="en-US" sz="2600" b="1" dirty="0"/>
              <a:t>[BOA] </a:t>
            </a:r>
            <a:r>
              <a:rPr lang="en-US" sz="2000" b="1" dirty="0"/>
              <a:t>Boaler, J. ``Open and closed mathematics: Student experiences and understandings.'' </a:t>
            </a:r>
            <a:r>
              <a:rPr lang="en-US" sz="2000" b="1" i="1" dirty="0" smtClean="0"/>
              <a:t>Journal </a:t>
            </a:r>
            <a:r>
              <a:rPr lang="en-US" sz="2000" b="1" i="1" dirty="0"/>
              <a:t>for Research in Mathematics </a:t>
            </a:r>
            <a:r>
              <a:rPr lang="en-US" sz="2000" b="1" i="1" dirty="0" smtClean="0"/>
              <a:t>Education</a:t>
            </a:r>
            <a:r>
              <a:rPr lang="en-US" sz="2000" b="1" dirty="0" smtClean="0"/>
              <a:t>,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US" sz="2000" b="1" dirty="0" smtClean="0"/>
              <a:t> </a:t>
            </a:r>
            <a:r>
              <a:rPr lang="en-US" sz="2000" b="1" dirty="0"/>
              <a:t>(1998), p </a:t>
            </a:r>
            <a:r>
              <a:rPr lang="en-US" sz="2000" b="1" dirty="0" smtClean="0"/>
              <a:t>41-62.</a:t>
            </a:r>
            <a:endParaRPr lang="en-US" sz="2000" b="1" dirty="0"/>
          </a:p>
          <a:p>
            <a:r>
              <a:rPr lang="en-US" sz="2000" b="1" dirty="0" smtClean="0"/>
              <a:t>[CIA] </a:t>
            </a:r>
            <a:r>
              <a:rPr lang="en-US" sz="2000" b="1" dirty="0" smtClean="0">
                <a:hlinkClick r:id="rId3"/>
              </a:rPr>
              <a:t>https</a:t>
            </a:r>
            <a:r>
              <a:rPr lang="en-US" sz="2000" b="1" dirty="0">
                <a:hlinkClick r:id="rId3"/>
              </a:rPr>
              <a:t>://</a:t>
            </a:r>
            <a:r>
              <a:rPr lang="en-US" sz="2000" b="1" dirty="0" smtClean="0">
                <a:hlinkClick r:id="rId3"/>
              </a:rPr>
              <a:t>www.cia.gov/library/publications/the-world-factbook/geos/kn.html</a:t>
            </a:r>
            <a:r>
              <a:rPr lang="en-US" sz="2000" b="1" dirty="0" smtClean="0"/>
              <a:t> accessed 12/2/2014</a:t>
            </a:r>
            <a:endParaRPr lang="en-US" sz="2000" b="1" dirty="0"/>
          </a:p>
          <a:p>
            <a:r>
              <a:rPr lang="en-US" sz="2000" b="1" dirty="0" smtClean="0"/>
              <a:t>[CL] Ben Crow and Suresh K. Lodha </a:t>
            </a:r>
            <a:r>
              <a:rPr lang="en-US" sz="2000" b="1" i="1" dirty="0" smtClean="0"/>
              <a:t>The Atlas of Global Inequalities</a:t>
            </a:r>
            <a:r>
              <a:rPr lang="en-US" sz="2000" b="1" dirty="0" smtClean="0"/>
              <a:t>. 2011</a:t>
            </a:r>
            <a:r>
              <a:rPr lang="en-US" sz="2000" b="1" dirty="0" smtClean="0"/>
              <a:t>.</a:t>
            </a:r>
          </a:p>
          <a:p>
            <a:r>
              <a:rPr lang="en-US" b="1" dirty="0" smtClean="0"/>
              <a:t>[LEH] Lehmann, J. </a:t>
            </a:r>
            <a:r>
              <a:rPr lang="en-US" b="1" i="1" dirty="0" smtClean="0"/>
              <a:t>Intermediate Algebra</a:t>
            </a:r>
            <a:r>
              <a:rPr lang="en-US" b="1" dirty="0" smtClean="0"/>
              <a:t>, 5</a:t>
            </a:r>
            <a:r>
              <a:rPr lang="en-US" b="1" baseline="30000" dirty="0" smtClean="0"/>
              <a:t>th</a:t>
            </a:r>
            <a:r>
              <a:rPr lang="en-US" b="1" dirty="0" smtClean="0"/>
              <a:t> ed.</a:t>
            </a:r>
            <a:endParaRPr lang="en-US" sz="2000" b="1" dirty="0" smtClean="0"/>
          </a:p>
          <a:p>
            <a:r>
              <a:rPr lang="en-US" sz="2000" b="1" dirty="0" smtClean="0"/>
              <a:t>[NBC] </a:t>
            </a:r>
            <a:r>
              <a:rPr lang="en-US" sz="2000" b="1" dirty="0" smtClean="0">
                <a:hlinkClick r:id="rId4"/>
              </a:rPr>
              <a:t>http://www.nbcnews.com/id/37717335/\#slice-2</a:t>
            </a:r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[TIME] </a:t>
            </a:r>
            <a:r>
              <a:rPr lang="en-US" sz="2000" b="1" dirty="0" smtClean="0">
                <a:hlinkClick r:id="rId5"/>
              </a:rPr>
              <a:t>http://www.time.com/time/interactive/0,31813,2006455,00.html</a:t>
            </a:r>
            <a:endParaRPr lang="en-US" sz="2000" b="1" dirty="0" smtClean="0"/>
          </a:p>
          <a:p>
            <a:r>
              <a:rPr lang="en-US" sz="2000" b="1" dirty="0"/>
              <a:t>[WHO] </a:t>
            </a:r>
            <a:r>
              <a:rPr lang="en-US" sz="2000" b="1" dirty="0">
                <a:hlinkClick r:id="rId6"/>
              </a:rPr>
              <a:t>http://</a:t>
            </a:r>
            <a:r>
              <a:rPr lang="en-US" sz="2000" b="1" dirty="0" smtClean="0">
                <a:hlinkClick r:id="rId6"/>
              </a:rPr>
              <a:t>apps.who.int/gho/data/node.main.688?lang=en</a:t>
            </a:r>
            <a:r>
              <a:rPr lang="en-US" sz="2000" b="1" dirty="0" smtClean="0"/>
              <a:t>  </a:t>
            </a:r>
            <a:r>
              <a:rPr lang="en-US" sz="2000" b="1" dirty="0"/>
              <a:t>accessed 12/2/2014</a:t>
            </a:r>
            <a:endParaRPr lang="en-US" sz="2000" b="1" dirty="0" smtClean="0"/>
          </a:p>
          <a:p>
            <a:r>
              <a:rPr lang="en-US" sz="2000" b="1" dirty="0" smtClean="0"/>
              <a:t>[WIKI] </a:t>
            </a:r>
            <a:r>
              <a:rPr lang="en-US" sz="2000" b="1" dirty="0" smtClean="0">
                <a:hlinkClick r:id="rId7"/>
              </a:rPr>
              <a:t>http://en.wikipedia.org/wiki/Deepwater_Horizon_oil_spill</a:t>
            </a:r>
            <a:endParaRPr lang="en-US" sz="2000" b="1" dirty="0" smtClean="0"/>
          </a:p>
          <a:p>
            <a:r>
              <a:rPr lang="en-US" sz="2000" b="1" dirty="0" smtClean="0"/>
              <a:t>[WRI] </a:t>
            </a:r>
            <a:r>
              <a:rPr lang="en-US" sz="2000" b="1" dirty="0" smtClean="0">
                <a:hlinkClick r:id="rId8"/>
              </a:rPr>
              <a:t>http</a:t>
            </a:r>
            <a:r>
              <a:rPr lang="en-US" sz="2000" b="1" dirty="0">
                <a:hlinkClick r:id="rId8"/>
              </a:rPr>
              <a:t>://</a:t>
            </a:r>
            <a:r>
              <a:rPr lang="en-US" sz="2000" b="1" dirty="0" smtClean="0">
                <a:hlinkClick r:id="rId8"/>
              </a:rPr>
              <a:t>www.wri.org/resources/data-sets/cait-country-greenhouse-gas-emissions-data</a:t>
            </a:r>
            <a:r>
              <a:rPr lang="en-US" sz="2000" b="1" dirty="0" smtClean="0"/>
              <a:t>  accessed </a:t>
            </a:r>
            <a:r>
              <a:rPr lang="en-US" sz="2000" b="1" dirty="0"/>
              <a:t>on 12/2/2014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0359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1934</TotalTime>
  <Words>1032</Words>
  <Application>Microsoft Office PowerPoint</Application>
  <PresentationFormat>Widescreen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Gill Sans MT</vt:lpstr>
      <vt:lpstr>Impact</vt:lpstr>
      <vt:lpstr>Badge</vt:lpstr>
      <vt:lpstr>Activities for contextualizing Mathematics in Undergraduate Courses</vt:lpstr>
      <vt:lpstr>Time to Multi task </vt:lpstr>
      <vt:lpstr>Problem 1 </vt:lpstr>
      <vt:lpstr>Problem 2 </vt:lpstr>
      <vt:lpstr>Story Problems      vs         AAPs</vt:lpstr>
      <vt:lpstr>PowerPoint Presentation</vt:lpstr>
      <vt:lpstr>Why give AAPs </vt:lpstr>
      <vt:lpstr>Cautions about AAPs</vt:lpstr>
      <vt:lpstr>References</vt:lpstr>
      <vt:lpstr>Example AAP</vt:lpstr>
      <vt:lpstr>AAPs can be very simple</vt:lpstr>
      <vt:lpstr>Sources of AAPs and other good problems</vt:lpstr>
      <vt:lpstr>Where to find ideas for AAPs </vt:lpstr>
      <vt:lpstr>How to make an AAP-method 1</vt:lpstr>
      <vt:lpstr>Example-lurking Logarithm</vt:lpstr>
      <vt:lpstr>How to make an AAP-method 2</vt:lpstr>
      <vt:lpstr>Example- Data and Curve</vt:lpstr>
      <vt:lpstr>You try it.</vt:lpstr>
      <vt:lpstr>You try it.</vt:lpstr>
      <vt:lpstr>You try it.</vt:lpstr>
      <vt:lpstr>You Try it</vt:lpstr>
      <vt:lpstr>You try it.</vt:lpstr>
      <vt:lpstr>You try it.</vt:lpstr>
      <vt:lpstr>Where to publish AAPs</vt:lpstr>
      <vt:lpstr>Questions or answers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 Applied Problems: Like Story Problems, only less stupid</dc:title>
  <dc:creator>Dawn E. Archey</dc:creator>
  <cp:lastModifiedBy>Dawn E. Archey</cp:lastModifiedBy>
  <cp:revision>42</cp:revision>
  <cp:lastPrinted>2017-01-03T16:51:54Z</cp:lastPrinted>
  <dcterms:created xsi:type="dcterms:W3CDTF">2016-08-01T15:19:17Z</dcterms:created>
  <dcterms:modified xsi:type="dcterms:W3CDTF">2017-01-03T18:10:25Z</dcterms:modified>
</cp:coreProperties>
</file>