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9"/>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93D"/>
    <a:srgbClr val="002D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8" d="100"/>
          <a:sy n="98" d="100"/>
        </p:scale>
        <p:origin x="96" y="85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ata2.xml.rels><?xml version="1.0" encoding="UTF-8" standalone="yes"?>
<Relationships xmlns="http://schemas.openxmlformats.org/package/2006/relationships"><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ata4.xml.rels><?xml version="1.0" encoding="UTF-8" standalone="yes"?>
<Relationships xmlns="http://schemas.openxmlformats.org/package/2006/relationships"><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ata6.xml.rels><?xml version="1.0" encoding="UTF-8" standalone="yes"?>
<Relationships xmlns="http://schemas.openxmlformats.org/package/2006/relationships"><Relationship Id="rId1" Type="http://schemas.openxmlformats.org/officeDocument/2006/relationships/image" Target="../media/image21.png"/></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ata8.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0CF99-D443-45F7-8C96-88D9CF93A4A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B631DC8-585A-484F-AB3B-D90ED9EE03CB}">
      <dgm:prSet phldrT="[Text]"/>
      <dgm:spPr>
        <a:solidFill>
          <a:srgbClr val="002D72"/>
        </a:solidFill>
      </dgm:spPr>
      <dgm:t>
        <a:bodyPr/>
        <a:lstStyle/>
        <a:p>
          <a:r>
            <a:rPr lang="en-US" dirty="0"/>
            <a:t>Hygienist schedules OB patient for visit during initial (1</a:t>
          </a:r>
          <a:r>
            <a:rPr lang="en-US" baseline="30000" dirty="0"/>
            <a:t>st</a:t>
          </a:r>
          <a:r>
            <a:rPr lang="en-US" dirty="0"/>
            <a:t>) OB visit</a:t>
          </a:r>
        </a:p>
      </dgm:t>
    </dgm:pt>
    <dgm:pt modelId="{E4E63CDB-F231-47B6-A8D7-CA9C3A747507}" type="parTrans" cxnId="{BA82D875-3063-4482-8435-7E11ABEA0243}">
      <dgm:prSet/>
      <dgm:spPr/>
      <dgm:t>
        <a:bodyPr/>
        <a:lstStyle/>
        <a:p>
          <a:endParaRPr lang="en-US"/>
        </a:p>
      </dgm:t>
    </dgm:pt>
    <dgm:pt modelId="{B36F71EA-5AB5-43E5-AF29-5F4F5DEF16F2}" type="sibTrans" cxnId="{BA82D875-3063-4482-8435-7E11ABEA0243}">
      <dgm:prSet/>
      <dgm:spPr>
        <a:solidFill>
          <a:srgbClr val="002D72"/>
        </a:solidFill>
      </dgm:spPr>
      <dgm:t>
        <a:bodyPr/>
        <a:lstStyle/>
        <a:p>
          <a:endParaRPr lang="en-US"/>
        </a:p>
      </dgm:t>
    </dgm:pt>
    <dgm:pt modelId="{1BD40230-625F-44E9-990A-699B8B8D7A36}">
      <dgm:prSet phldrT="[Text]"/>
      <dgm:spPr>
        <a:solidFill>
          <a:srgbClr val="002D72"/>
        </a:solidFill>
      </dgm:spPr>
      <dgm:t>
        <a:bodyPr/>
        <a:lstStyle/>
        <a:p>
          <a:r>
            <a:rPr lang="en-US" dirty="0"/>
            <a:t>Front desk checks patient in and attaches “DENTAL” card to encounters</a:t>
          </a:r>
        </a:p>
      </dgm:t>
    </dgm:pt>
    <dgm:pt modelId="{4C426DF6-EB3F-43BD-B298-5A2BD795D8DA}" type="parTrans" cxnId="{404F9C1E-4EC6-48B4-92BA-0B089CD5744D}">
      <dgm:prSet/>
      <dgm:spPr/>
      <dgm:t>
        <a:bodyPr/>
        <a:lstStyle/>
        <a:p>
          <a:endParaRPr lang="en-US"/>
        </a:p>
      </dgm:t>
    </dgm:pt>
    <dgm:pt modelId="{9FEB524E-2F2E-43B8-9FDF-CDBECF3DB586}" type="sibTrans" cxnId="{404F9C1E-4EC6-48B4-92BA-0B089CD5744D}">
      <dgm:prSet/>
      <dgm:spPr>
        <a:solidFill>
          <a:srgbClr val="002D72"/>
        </a:solidFill>
      </dgm:spPr>
      <dgm:t>
        <a:bodyPr/>
        <a:lstStyle/>
        <a:p>
          <a:endParaRPr lang="en-US"/>
        </a:p>
      </dgm:t>
    </dgm:pt>
    <dgm:pt modelId="{E99335BB-0C00-48AB-8410-924C2FBF98B7}">
      <dgm:prSet phldrT="[Text]"/>
      <dgm:spPr/>
      <dgm:t>
        <a:bodyPr/>
        <a:lstStyle/>
        <a:p>
          <a:r>
            <a:rPr lang="en-US" dirty="0"/>
            <a:t>Patient is seen by Care Coordinator</a:t>
          </a:r>
        </a:p>
      </dgm:t>
    </dgm:pt>
    <dgm:pt modelId="{9FB10E17-E30F-42BF-A4F1-AB0602DECC7C}" type="parTrans" cxnId="{BDFA85DD-9BF2-4039-A9BF-367C8D4ACA3E}">
      <dgm:prSet/>
      <dgm:spPr/>
      <dgm:t>
        <a:bodyPr/>
        <a:lstStyle/>
        <a:p>
          <a:endParaRPr lang="en-US"/>
        </a:p>
      </dgm:t>
    </dgm:pt>
    <dgm:pt modelId="{E0BCE4F7-39D7-4D24-9F01-3B197DD57ED2}" type="sibTrans" cxnId="{BDFA85DD-9BF2-4039-A9BF-367C8D4ACA3E}">
      <dgm:prSet/>
      <dgm:spPr>
        <a:solidFill>
          <a:srgbClr val="002D72"/>
        </a:solidFill>
      </dgm:spPr>
      <dgm:t>
        <a:bodyPr/>
        <a:lstStyle/>
        <a:p>
          <a:endParaRPr lang="en-US"/>
        </a:p>
      </dgm:t>
    </dgm:pt>
    <dgm:pt modelId="{FA5CA111-D0FE-425E-AA10-9B4FE876FCBD}">
      <dgm:prSet phldrT="[Text]"/>
      <dgm:spPr/>
      <dgm:t>
        <a:bodyPr/>
        <a:lstStyle/>
        <a:p>
          <a:r>
            <a:rPr lang="en-US" dirty="0"/>
            <a:t>Patient sees OB provider in exam room</a:t>
          </a:r>
        </a:p>
      </dgm:t>
    </dgm:pt>
    <dgm:pt modelId="{6C7C6702-E060-4A2D-BE3B-13BC1937F19D}" type="parTrans" cxnId="{DCBA701C-4281-4556-B8DF-00AD2D8B016E}">
      <dgm:prSet/>
      <dgm:spPr/>
      <dgm:t>
        <a:bodyPr/>
        <a:lstStyle/>
        <a:p>
          <a:endParaRPr lang="en-US"/>
        </a:p>
      </dgm:t>
    </dgm:pt>
    <dgm:pt modelId="{48E6FB72-5771-4D5B-8304-F8CDA3653BE9}" type="sibTrans" cxnId="{DCBA701C-4281-4556-B8DF-00AD2D8B016E}">
      <dgm:prSet/>
      <dgm:spPr>
        <a:solidFill>
          <a:srgbClr val="002D72"/>
        </a:solidFill>
      </dgm:spPr>
      <dgm:t>
        <a:bodyPr/>
        <a:lstStyle/>
        <a:p>
          <a:endParaRPr lang="en-US"/>
        </a:p>
      </dgm:t>
    </dgm:pt>
    <dgm:pt modelId="{60834100-356A-460E-BC20-AD0ED6FA4179}">
      <dgm:prSet phldrT="[Text]"/>
      <dgm:spPr/>
      <dgm:t>
        <a:bodyPr/>
        <a:lstStyle/>
        <a:p>
          <a:r>
            <a:rPr lang="en-US" dirty="0"/>
            <a:t>Care Coordinator brings patient to hygiene room</a:t>
          </a:r>
        </a:p>
      </dgm:t>
    </dgm:pt>
    <dgm:pt modelId="{ABDC44E0-CBB2-4BA0-9CF4-C0D40F840C8D}" type="parTrans" cxnId="{9F15F496-0421-4D18-8861-6D21360293D0}">
      <dgm:prSet/>
      <dgm:spPr/>
      <dgm:t>
        <a:bodyPr/>
        <a:lstStyle/>
        <a:p>
          <a:endParaRPr lang="en-US"/>
        </a:p>
      </dgm:t>
    </dgm:pt>
    <dgm:pt modelId="{AD9D8C42-71EB-4341-9C0A-01847B42A695}" type="sibTrans" cxnId="{9F15F496-0421-4D18-8861-6D21360293D0}">
      <dgm:prSet/>
      <dgm:spPr/>
      <dgm:t>
        <a:bodyPr/>
        <a:lstStyle/>
        <a:p>
          <a:endParaRPr lang="en-US"/>
        </a:p>
      </dgm:t>
    </dgm:pt>
    <dgm:pt modelId="{5E2BE720-BECD-4A82-8FE6-B7A3E347981A}" type="pres">
      <dgm:prSet presAssocID="{41A0CF99-D443-45F7-8C96-88D9CF93A4A8}" presName="Name0" presStyleCnt="0">
        <dgm:presLayoutVars>
          <dgm:dir/>
          <dgm:resizeHandles val="exact"/>
        </dgm:presLayoutVars>
      </dgm:prSet>
      <dgm:spPr/>
      <dgm:t>
        <a:bodyPr/>
        <a:lstStyle/>
        <a:p>
          <a:endParaRPr lang="en-US"/>
        </a:p>
      </dgm:t>
    </dgm:pt>
    <dgm:pt modelId="{AF30B4E5-4609-4294-87B2-49C203B3E7FC}" type="pres">
      <dgm:prSet presAssocID="{DB631DC8-585A-484F-AB3B-D90ED9EE03CB}" presName="composite" presStyleCnt="0"/>
      <dgm:spPr/>
    </dgm:pt>
    <dgm:pt modelId="{0DCDAF6C-62CB-451A-8B43-0A0AB3B542F9}" type="pres">
      <dgm:prSet presAssocID="{DB631DC8-585A-484F-AB3B-D90ED9EE03CB}"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92D56543-AF72-4D31-B8E3-5FB6AC9194BF}" type="pres">
      <dgm:prSet presAssocID="{DB631DC8-585A-484F-AB3B-D90ED9EE03CB}" presName="txNode" presStyleLbl="node1" presStyleIdx="0" presStyleCnt="5">
        <dgm:presLayoutVars>
          <dgm:bulletEnabled val="1"/>
        </dgm:presLayoutVars>
      </dgm:prSet>
      <dgm:spPr/>
      <dgm:t>
        <a:bodyPr/>
        <a:lstStyle/>
        <a:p>
          <a:endParaRPr lang="en-US"/>
        </a:p>
      </dgm:t>
    </dgm:pt>
    <dgm:pt modelId="{91346A65-79CC-44D5-85AB-7079DC118835}" type="pres">
      <dgm:prSet presAssocID="{B36F71EA-5AB5-43E5-AF29-5F4F5DEF16F2}" presName="sibTrans" presStyleLbl="sibTrans2D1" presStyleIdx="0" presStyleCnt="4"/>
      <dgm:spPr/>
      <dgm:t>
        <a:bodyPr/>
        <a:lstStyle/>
        <a:p>
          <a:endParaRPr lang="en-US"/>
        </a:p>
      </dgm:t>
    </dgm:pt>
    <dgm:pt modelId="{CE011558-36CF-4A0F-8C60-E04BDFD538F8}" type="pres">
      <dgm:prSet presAssocID="{B36F71EA-5AB5-43E5-AF29-5F4F5DEF16F2}" presName="connTx" presStyleLbl="sibTrans2D1" presStyleIdx="0" presStyleCnt="4"/>
      <dgm:spPr/>
      <dgm:t>
        <a:bodyPr/>
        <a:lstStyle/>
        <a:p>
          <a:endParaRPr lang="en-US"/>
        </a:p>
      </dgm:t>
    </dgm:pt>
    <dgm:pt modelId="{3BBEC5A4-D935-4732-A7A5-15A78B704471}" type="pres">
      <dgm:prSet presAssocID="{1BD40230-625F-44E9-990A-699B8B8D7A36}" presName="composite" presStyleCnt="0"/>
      <dgm:spPr/>
    </dgm:pt>
    <dgm:pt modelId="{41B5C3C5-72DC-45E5-9808-C9674120BE7F}" type="pres">
      <dgm:prSet presAssocID="{1BD40230-625F-44E9-990A-699B8B8D7A36}" presName="imagSh" presStyleLbl="bgImgPlace1" presStyleIdx="1" presStyleCnt="5" custAng="0"/>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4A4E6F6F-44FF-4F07-99D0-A13403B6F6F1}" type="pres">
      <dgm:prSet presAssocID="{1BD40230-625F-44E9-990A-699B8B8D7A36}" presName="txNode" presStyleLbl="node1" presStyleIdx="1" presStyleCnt="5">
        <dgm:presLayoutVars>
          <dgm:bulletEnabled val="1"/>
        </dgm:presLayoutVars>
      </dgm:prSet>
      <dgm:spPr/>
      <dgm:t>
        <a:bodyPr/>
        <a:lstStyle/>
        <a:p>
          <a:endParaRPr lang="en-US"/>
        </a:p>
      </dgm:t>
    </dgm:pt>
    <dgm:pt modelId="{25AFA6CF-BDD7-4C8C-BE24-50E2BF507191}" type="pres">
      <dgm:prSet presAssocID="{9FEB524E-2F2E-43B8-9FDF-CDBECF3DB586}" presName="sibTrans" presStyleLbl="sibTrans2D1" presStyleIdx="1" presStyleCnt="4"/>
      <dgm:spPr/>
      <dgm:t>
        <a:bodyPr/>
        <a:lstStyle/>
        <a:p>
          <a:endParaRPr lang="en-US"/>
        </a:p>
      </dgm:t>
    </dgm:pt>
    <dgm:pt modelId="{42E4097D-DFDA-4C17-BA69-622EE5BC6594}" type="pres">
      <dgm:prSet presAssocID="{9FEB524E-2F2E-43B8-9FDF-CDBECF3DB586}" presName="connTx" presStyleLbl="sibTrans2D1" presStyleIdx="1" presStyleCnt="4"/>
      <dgm:spPr/>
      <dgm:t>
        <a:bodyPr/>
        <a:lstStyle/>
        <a:p>
          <a:endParaRPr lang="en-US"/>
        </a:p>
      </dgm:t>
    </dgm:pt>
    <dgm:pt modelId="{D8C6D778-642E-4558-A261-6C6C6AC92526}" type="pres">
      <dgm:prSet presAssocID="{E99335BB-0C00-48AB-8410-924C2FBF98B7}" presName="composite" presStyleCnt="0"/>
      <dgm:spPr/>
    </dgm:pt>
    <dgm:pt modelId="{FB4FEC22-08BE-4FC4-A22D-83F7D8A531D2}" type="pres">
      <dgm:prSet presAssocID="{E99335BB-0C00-48AB-8410-924C2FBF98B7}" presName="imagSh" presStyleLbl="b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3180376C-B30B-4171-A271-20414BC64162}" type="pres">
      <dgm:prSet presAssocID="{E99335BB-0C00-48AB-8410-924C2FBF98B7}" presName="txNode" presStyleLbl="node1" presStyleIdx="2" presStyleCnt="5">
        <dgm:presLayoutVars>
          <dgm:bulletEnabled val="1"/>
        </dgm:presLayoutVars>
      </dgm:prSet>
      <dgm:spPr/>
      <dgm:t>
        <a:bodyPr/>
        <a:lstStyle/>
        <a:p>
          <a:endParaRPr lang="en-US"/>
        </a:p>
      </dgm:t>
    </dgm:pt>
    <dgm:pt modelId="{72E069CB-4470-4DA0-A2B6-A192EBF6EDF3}" type="pres">
      <dgm:prSet presAssocID="{E0BCE4F7-39D7-4D24-9F01-3B197DD57ED2}" presName="sibTrans" presStyleLbl="sibTrans2D1" presStyleIdx="2" presStyleCnt="4"/>
      <dgm:spPr/>
      <dgm:t>
        <a:bodyPr/>
        <a:lstStyle/>
        <a:p>
          <a:endParaRPr lang="en-US"/>
        </a:p>
      </dgm:t>
    </dgm:pt>
    <dgm:pt modelId="{B2AA1BF2-E79A-4BF1-B354-D940B17041E8}" type="pres">
      <dgm:prSet presAssocID="{E0BCE4F7-39D7-4D24-9F01-3B197DD57ED2}" presName="connTx" presStyleLbl="sibTrans2D1" presStyleIdx="2" presStyleCnt="4"/>
      <dgm:spPr/>
      <dgm:t>
        <a:bodyPr/>
        <a:lstStyle/>
        <a:p>
          <a:endParaRPr lang="en-US"/>
        </a:p>
      </dgm:t>
    </dgm:pt>
    <dgm:pt modelId="{9FB25A01-DE51-456A-AFA9-7478383DFB89}" type="pres">
      <dgm:prSet presAssocID="{FA5CA111-D0FE-425E-AA10-9B4FE876FCBD}" presName="composite" presStyleCnt="0"/>
      <dgm:spPr/>
    </dgm:pt>
    <dgm:pt modelId="{20BDA77F-05B4-4106-8106-31234BB10AFA}" type="pres">
      <dgm:prSet presAssocID="{FA5CA111-D0FE-425E-AA10-9B4FE876FCBD}" presName="imagSh"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FA8AAB17-2130-4CB1-881F-178D6C64EA9B}" type="pres">
      <dgm:prSet presAssocID="{FA5CA111-D0FE-425E-AA10-9B4FE876FCBD}" presName="txNode" presStyleLbl="node1" presStyleIdx="3" presStyleCnt="5">
        <dgm:presLayoutVars>
          <dgm:bulletEnabled val="1"/>
        </dgm:presLayoutVars>
      </dgm:prSet>
      <dgm:spPr/>
      <dgm:t>
        <a:bodyPr/>
        <a:lstStyle/>
        <a:p>
          <a:endParaRPr lang="en-US"/>
        </a:p>
      </dgm:t>
    </dgm:pt>
    <dgm:pt modelId="{137B7CC2-5A60-48E5-9453-71B0AF270537}" type="pres">
      <dgm:prSet presAssocID="{48E6FB72-5771-4D5B-8304-F8CDA3653BE9}" presName="sibTrans" presStyleLbl="sibTrans2D1" presStyleIdx="3" presStyleCnt="4"/>
      <dgm:spPr/>
      <dgm:t>
        <a:bodyPr/>
        <a:lstStyle/>
        <a:p>
          <a:endParaRPr lang="en-US"/>
        </a:p>
      </dgm:t>
    </dgm:pt>
    <dgm:pt modelId="{74EB0DF9-AC0B-4F73-ADA9-F02B00086744}" type="pres">
      <dgm:prSet presAssocID="{48E6FB72-5771-4D5B-8304-F8CDA3653BE9}" presName="connTx" presStyleLbl="sibTrans2D1" presStyleIdx="3" presStyleCnt="4"/>
      <dgm:spPr/>
      <dgm:t>
        <a:bodyPr/>
        <a:lstStyle/>
        <a:p>
          <a:endParaRPr lang="en-US"/>
        </a:p>
      </dgm:t>
    </dgm:pt>
    <dgm:pt modelId="{B88BA23D-411D-4775-B8A7-B716EEA13A3F}" type="pres">
      <dgm:prSet presAssocID="{60834100-356A-460E-BC20-AD0ED6FA4179}" presName="composite" presStyleCnt="0"/>
      <dgm:spPr/>
    </dgm:pt>
    <dgm:pt modelId="{217477B5-7387-4A6F-8132-2329CA5AF16D}" type="pres">
      <dgm:prSet presAssocID="{60834100-356A-460E-BC20-AD0ED6FA4179}" presName="imagSh" presStyleLbl="bgImgPlace1" presStyleIdx="4"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1FE1C2C9-79AF-439B-8526-E17F7E6DEA8B}" type="pres">
      <dgm:prSet presAssocID="{60834100-356A-460E-BC20-AD0ED6FA4179}" presName="txNode" presStyleLbl="node1" presStyleIdx="4" presStyleCnt="5">
        <dgm:presLayoutVars>
          <dgm:bulletEnabled val="1"/>
        </dgm:presLayoutVars>
      </dgm:prSet>
      <dgm:spPr/>
      <dgm:t>
        <a:bodyPr/>
        <a:lstStyle/>
        <a:p>
          <a:endParaRPr lang="en-US"/>
        </a:p>
      </dgm:t>
    </dgm:pt>
  </dgm:ptLst>
  <dgm:cxnLst>
    <dgm:cxn modelId="{E55370BB-74FC-42DD-900B-11292C9B7B0D}" type="presOf" srcId="{41A0CF99-D443-45F7-8C96-88D9CF93A4A8}" destId="{5E2BE720-BECD-4A82-8FE6-B7A3E347981A}" srcOrd="0" destOrd="0" presId="urn:microsoft.com/office/officeart/2005/8/layout/hProcess10"/>
    <dgm:cxn modelId="{97E97598-214D-4F42-B55F-35B9650653F8}" type="presOf" srcId="{9FEB524E-2F2E-43B8-9FDF-CDBECF3DB586}" destId="{25AFA6CF-BDD7-4C8C-BE24-50E2BF507191}" srcOrd="0" destOrd="0" presId="urn:microsoft.com/office/officeart/2005/8/layout/hProcess10"/>
    <dgm:cxn modelId="{AFA9781E-2B72-40E2-9C97-7F7B20069F77}" type="presOf" srcId="{DB631DC8-585A-484F-AB3B-D90ED9EE03CB}" destId="{92D56543-AF72-4D31-B8E3-5FB6AC9194BF}" srcOrd="0" destOrd="0" presId="urn:microsoft.com/office/officeart/2005/8/layout/hProcess10"/>
    <dgm:cxn modelId="{BF80A72D-AF6C-4953-9800-6E1008259948}" type="presOf" srcId="{1BD40230-625F-44E9-990A-699B8B8D7A36}" destId="{4A4E6F6F-44FF-4F07-99D0-A13403B6F6F1}" srcOrd="0" destOrd="0" presId="urn:microsoft.com/office/officeart/2005/8/layout/hProcess10"/>
    <dgm:cxn modelId="{3B922144-AF89-409B-B1A5-6870400686C3}" type="presOf" srcId="{48E6FB72-5771-4D5B-8304-F8CDA3653BE9}" destId="{137B7CC2-5A60-48E5-9453-71B0AF270537}" srcOrd="0" destOrd="0" presId="urn:microsoft.com/office/officeart/2005/8/layout/hProcess10"/>
    <dgm:cxn modelId="{CDC8E95E-CFB1-402B-8490-A84EFB467F38}" type="presOf" srcId="{9FEB524E-2F2E-43B8-9FDF-CDBECF3DB586}" destId="{42E4097D-DFDA-4C17-BA69-622EE5BC6594}" srcOrd="1" destOrd="0" presId="urn:microsoft.com/office/officeart/2005/8/layout/hProcess10"/>
    <dgm:cxn modelId="{05729AE9-A9FD-4B10-9862-2A4D98EA7F0E}" type="presOf" srcId="{FA5CA111-D0FE-425E-AA10-9B4FE876FCBD}" destId="{FA8AAB17-2130-4CB1-881F-178D6C64EA9B}" srcOrd="0" destOrd="0" presId="urn:microsoft.com/office/officeart/2005/8/layout/hProcess10"/>
    <dgm:cxn modelId="{6BE321B1-97D4-4116-BC58-A8BD23055D18}" type="presOf" srcId="{48E6FB72-5771-4D5B-8304-F8CDA3653BE9}" destId="{74EB0DF9-AC0B-4F73-ADA9-F02B00086744}" srcOrd="1" destOrd="0" presId="urn:microsoft.com/office/officeart/2005/8/layout/hProcess10"/>
    <dgm:cxn modelId="{404F9C1E-4EC6-48B4-92BA-0B089CD5744D}" srcId="{41A0CF99-D443-45F7-8C96-88D9CF93A4A8}" destId="{1BD40230-625F-44E9-990A-699B8B8D7A36}" srcOrd="1" destOrd="0" parTransId="{4C426DF6-EB3F-43BD-B298-5A2BD795D8DA}" sibTransId="{9FEB524E-2F2E-43B8-9FDF-CDBECF3DB586}"/>
    <dgm:cxn modelId="{251761BD-849F-4588-93FB-9781C50442CB}" type="presOf" srcId="{B36F71EA-5AB5-43E5-AF29-5F4F5DEF16F2}" destId="{91346A65-79CC-44D5-85AB-7079DC118835}" srcOrd="0" destOrd="0" presId="urn:microsoft.com/office/officeart/2005/8/layout/hProcess10"/>
    <dgm:cxn modelId="{BDFA85DD-9BF2-4039-A9BF-367C8D4ACA3E}" srcId="{41A0CF99-D443-45F7-8C96-88D9CF93A4A8}" destId="{E99335BB-0C00-48AB-8410-924C2FBF98B7}" srcOrd="2" destOrd="0" parTransId="{9FB10E17-E30F-42BF-A4F1-AB0602DECC7C}" sibTransId="{E0BCE4F7-39D7-4D24-9F01-3B197DD57ED2}"/>
    <dgm:cxn modelId="{C2945F61-966F-4958-8748-212DAB83710D}" type="presOf" srcId="{E0BCE4F7-39D7-4D24-9F01-3B197DD57ED2}" destId="{72E069CB-4470-4DA0-A2B6-A192EBF6EDF3}" srcOrd="0" destOrd="0" presId="urn:microsoft.com/office/officeart/2005/8/layout/hProcess10"/>
    <dgm:cxn modelId="{91E2C74F-9411-4071-8CE0-6ED27ECB2652}" type="presOf" srcId="{E0BCE4F7-39D7-4D24-9F01-3B197DD57ED2}" destId="{B2AA1BF2-E79A-4BF1-B354-D940B17041E8}" srcOrd="1" destOrd="0" presId="urn:microsoft.com/office/officeart/2005/8/layout/hProcess10"/>
    <dgm:cxn modelId="{9F15F496-0421-4D18-8861-6D21360293D0}" srcId="{41A0CF99-D443-45F7-8C96-88D9CF93A4A8}" destId="{60834100-356A-460E-BC20-AD0ED6FA4179}" srcOrd="4" destOrd="0" parTransId="{ABDC44E0-CBB2-4BA0-9CF4-C0D40F840C8D}" sibTransId="{AD9D8C42-71EB-4341-9C0A-01847B42A695}"/>
    <dgm:cxn modelId="{DCBA701C-4281-4556-B8DF-00AD2D8B016E}" srcId="{41A0CF99-D443-45F7-8C96-88D9CF93A4A8}" destId="{FA5CA111-D0FE-425E-AA10-9B4FE876FCBD}" srcOrd="3" destOrd="0" parTransId="{6C7C6702-E060-4A2D-BE3B-13BC1937F19D}" sibTransId="{48E6FB72-5771-4D5B-8304-F8CDA3653BE9}"/>
    <dgm:cxn modelId="{06C0699D-B378-4CFD-89F9-F2E4E6B68C18}" type="presOf" srcId="{B36F71EA-5AB5-43E5-AF29-5F4F5DEF16F2}" destId="{CE011558-36CF-4A0F-8C60-E04BDFD538F8}" srcOrd="1" destOrd="0" presId="urn:microsoft.com/office/officeart/2005/8/layout/hProcess10"/>
    <dgm:cxn modelId="{078B1C5B-3ED7-41CC-9984-2763157AD842}" type="presOf" srcId="{E99335BB-0C00-48AB-8410-924C2FBF98B7}" destId="{3180376C-B30B-4171-A271-20414BC64162}" srcOrd="0" destOrd="0" presId="urn:microsoft.com/office/officeart/2005/8/layout/hProcess10"/>
    <dgm:cxn modelId="{DA8EEF49-AB35-4A46-8D54-93F96103C887}" type="presOf" srcId="{60834100-356A-460E-BC20-AD0ED6FA4179}" destId="{1FE1C2C9-79AF-439B-8526-E17F7E6DEA8B}" srcOrd="0" destOrd="0" presId="urn:microsoft.com/office/officeart/2005/8/layout/hProcess10"/>
    <dgm:cxn modelId="{BA82D875-3063-4482-8435-7E11ABEA0243}" srcId="{41A0CF99-D443-45F7-8C96-88D9CF93A4A8}" destId="{DB631DC8-585A-484F-AB3B-D90ED9EE03CB}" srcOrd="0" destOrd="0" parTransId="{E4E63CDB-F231-47B6-A8D7-CA9C3A747507}" sibTransId="{B36F71EA-5AB5-43E5-AF29-5F4F5DEF16F2}"/>
    <dgm:cxn modelId="{4BDAA2EF-7861-438B-87CB-E2D9F057E279}" type="presParOf" srcId="{5E2BE720-BECD-4A82-8FE6-B7A3E347981A}" destId="{AF30B4E5-4609-4294-87B2-49C203B3E7FC}" srcOrd="0" destOrd="0" presId="urn:microsoft.com/office/officeart/2005/8/layout/hProcess10"/>
    <dgm:cxn modelId="{D9462678-17BA-4F04-8A50-46BE18BCF9D6}" type="presParOf" srcId="{AF30B4E5-4609-4294-87B2-49C203B3E7FC}" destId="{0DCDAF6C-62CB-451A-8B43-0A0AB3B542F9}" srcOrd="0" destOrd="0" presId="urn:microsoft.com/office/officeart/2005/8/layout/hProcess10"/>
    <dgm:cxn modelId="{78ADDA07-41EF-40A5-986C-CF89AFC63816}" type="presParOf" srcId="{AF30B4E5-4609-4294-87B2-49C203B3E7FC}" destId="{92D56543-AF72-4D31-B8E3-5FB6AC9194BF}" srcOrd="1" destOrd="0" presId="urn:microsoft.com/office/officeart/2005/8/layout/hProcess10"/>
    <dgm:cxn modelId="{5AB30B8B-9ACC-451E-9D2A-8C7FE6411131}" type="presParOf" srcId="{5E2BE720-BECD-4A82-8FE6-B7A3E347981A}" destId="{91346A65-79CC-44D5-85AB-7079DC118835}" srcOrd="1" destOrd="0" presId="urn:microsoft.com/office/officeart/2005/8/layout/hProcess10"/>
    <dgm:cxn modelId="{3A67E31A-9E93-46FF-8279-211B13E72CDD}" type="presParOf" srcId="{91346A65-79CC-44D5-85AB-7079DC118835}" destId="{CE011558-36CF-4A0F-8C60-E04BDFD538F8}" srcOrd="0" destOrd="0" presId="urn:microsoft.com/office/officeart/2005/8/layout/hProcess10"/>
    <dgm:cxn modelId="{8336DCB8-9EB8-4931-B149-7419E6413917}" type="presParOf" srcId="{5E2BE720-BECD-4A82-8FE6-B7A3E347981A}" destId="{3BBEC5A4-D935-4732-A7A5-15A78B704471}" srcOrd="2" destOrd="0" presId="urn:microsoft.com/office/officeart/2005/8/layout/hProcess10"/>
    <dgm:cxn modelId="{24E1E94B-7697-4021-BF3D-9E980CEF7972}" type="presParOf" srcId="{3BBEC5A4-D935-4732-A7A5-15A78B704471}" destId="{41B5C3C5-72DC-45E5-9808-C9674120BE7F}" srcOrd="0" destOrd="0" presId="urn:microsoft.com/office/officeart/2005/8/layout/hProcess10"/>
    <dgm:cxn modelId="{58A6394D-A777-4A5B-944A-DA2A0A544D69}" type="presParOf" srcId="{3BBEC5A4-D935-4732-A7A5-15A78B704471}" destId="{4A4E6F6F-44FF-4F07-99D0-A13403B6F6F1}" srcOrd="1" destOrd="0" presId="urn:microsoft.com/office/officeart/2005/8/layout/hProcess10"/>
    <dgm:cxn modelId="{F5C18536-AB1D-49EA-94FF-2E535B2EBFDF}" type="presParOf" srcId="{5E2BE720-BECD-4A82-8FE6-B7A3E347981A}" destId="{25AFA6CF-BDD7-4C8C-BE24-50E2BF507191}" srcOrd="3" destOrd="0" presId="urn:microsoft.com/office/officeart/2005/8/layout/hProcess10"/>
    <dgm:cxn modelId="{4904F05F-6A7A-4A71-8A9F-8B654FDEFE81}" type="presParOf" srcId="{25AFA6CF-BDD7-4C8C-BE24-50E2BF507191}" destId="{42E4097D-DFDA-4C17-BA69-622EE5BC6594}" srcOrd="0" destOrd="0" presId="urn:microsoft.com/office/officeart/2005/8/layout/hProcess10"/>
    <dgm:cxn modelId="{B4CFBA31-43F5-4C18-A268-7EBDD65B19C0}" type="presParOf" srcId="{5E2BE720-BECD-4A82-8FE6-B7A3E347981A}" destId="{D8C6D778-642E-4558-A261-6C6C6AC92526}" srcOrd="4" destOrd="0" presId="urn:microsoft.com/office/officeart/2005/8/layout/hProcess10"/>
    <dgm:cxn modelId="{FAB9E5E6-FD29-487B-A57A-2CF4D2485153}" type="presParOf" srcId="{D8C6D778-642E-4558-A261-6C6C6AC92526}" destId="{FB4FEC22-08BE-4FC4-A22D-83F7D8A531D2}" srcOrd="0" destOrd="0" presId="urn:microsoft.com/office/officeart/2005/8/layout/hProcess10"/>
    <dgm:cxn modelId="{124D3650-07E3-4A49-89EA-4A27E149EE9D}" type="presParOf" srcId="{D8C6D778-642E-4558-A261-6C6C6AC92526}" destId="{3180376C-B30B-4171-A271-20414BC64162}" srcOrd="1" destOrd="0" presId="urn:microsoft.com/office/officeart/2005/8/layout/hProcess10"/>
    <dgm:cxn modelId="{BA9B64CD-08A5-49FF-9FC1-5AFD667016FB}" type="presParOf" srcId="{5E2BE720-BECD-4A82-8FE6-B7A3E347981A}" destId="{72E069CB-4470-4DA0-A2B6-A192EBF6EDF3}" srcOrd="5" destOrd="0" presId="urn:microsoft.com/office/officeart/2005/8/layout/hProcess10"/>
    <dgm:cxn modelId="{FC227005-7AAF-4562-ADE6-4B1569229477}" type="presParOf" srcId="{72E069CB-4470-4DA0-A2B6-A192EBF6EDF3}" destId="{B2AA1BF2-E79A-4BF1-B354-D940B17041E8}" srcOrd="0" destOrd="0" presId="urn:microsoft.com/office/officeart/2005/8/layout/hProcess10"/>
    <dgm:cxn modelId="{46FC4F9B-831F-4B15-BEDD-E26092DA1909}" type="presParOf" srcId="{5E2BE720-BECD-4A82-8FE6-B7A3E347981A}" destId="{9FB25A01-DE51-456A-AFA9-7478383DFB89}" srcOrd="6" destOrd="0" presId="urn:microsoft.com/office/officeart/2005/8/layout/hProcess10"/>
    <dgm:cxn modelId="{9B2657CC-613A-4FFA-A7A2-B42959F0E5E9}" type="presParOf" srcId="{9FB25A01-DE51-456A-AFA9-7478383DFB89}" destId="{20BDA77F-05B4-4106-8106-31234BB10AFA}" srcOrd="0" destOrd="0" presId="urn:microsoft.com/office/officeart/2005/8/layout/hProcess10"/>
    <dgm:cxn modelId="{5E2F7869-30FD-414E-91EF-1B82AB4B39AF}" type="presParOf" srcId="{9FB25A01-DE51-456A-AFA9-7478383DFB89}" destId="{FA8AAB17-2130-4CB1-881F-178D6C64EA9B}" srcOrd="1" destOrd="0" presId="urn:microsoft.com/office/officeart/2005/8/layout/hProcess10"/>
    <dgm:cxn modelId="{F16F2E59-E7E1-4CA4-9F2E-9ADE323DD952}" type="presParOf" srcId="{5E2BE720-BECD-4A82-8FE6-B7A3E347981A}" destId="{137B7CC2-5A60-48E5-9453-71B0AF270537}" srcOrd="7" destOrd="0" presId="urn:microsoft.com/office/officeart/2005/8/layout/hProcess10"/>
    <dgm:cxn modelId="{1220E81A-9CDF-48BF-AB7D-94BE21B784B7}" type="presParOf" srcId="{137B7CC2-5A60-48E5-9453-71B0AF270537}" destId="{74EB0DF9-AC0B-4F73-ADA9-F02B00086744}" srcOrd="0" destOrd="0" presId="urn:microsoft.com/office/officeart/2005/8/layout/hProcess10"/>
    <dgm:cxn modelId="{6E16ED02-59B5-4278-84C7-8AD8261067F6}" type="presParOf" srcId="{5E2BE720-BECD-4A82-8FE6-B7A3E347981A}" destId="{B88BA23D-411D-4775-B8A7-B716EEA13A3F}" srcOrd="8" destOrd="0" presId="urn:microsoft.com/office/officeart/2005/8/layout/hProcess10"/>
    <dgm:cxn modelId="{4AA5E2D1-DE5F-48AD-80CD-F930F42A597C}" type="presParOf" srcId="{B88BA23D-411D-4775-B8A7-B716EEA13A3F}" destId="{217477B5-7387-4A6F-8132-2329CA5AF16D}" srcOrd="0" destOrd="0" presId="urn:microsoft.com/office/officeart/2005/8/layout/hProcess10"/>
    <dgm:cxn modelId="{4D98DC44-EFF1-4607-9649-0C73B16D88F6}" type="presParOf" srcId="{B88BA23D-411D-4775-B8A7-B716EEA13A3F}" destId="{1FE1C2C9-79AF-439B-8526-E17F7E6DEA8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96800D-183F-4AC7-ABBA-72DA598F5152}" type="doc">
      <dgm:prSet loTypeId="urn:microsoft.com/office/officeart/2016/7/layout/LinearArrowProcessNumbered" loCatId="process" qsTypeId="urn:microsoft.com/office/officeart/2005/8/quickstyle/3d3" qsCatId="3D" csTypeId="urn:microsoft.com/office/officeart/2005/8/colors/accent1_4" csCatId="accent1" phldr="1"/>
      <dgm:spPr/>
      <dgm:t>
        <a:bodyPr/>
        <a:lstStyle/>
        <a:p>
          <a:endParaRPr lang="en-US"/>
        </a:p>
      </dgm:t>
    </dgm:pt>
    <dgm:pt modelId="{5FC8095A-2F62-4DCF-BFB8-CD4D47B472A6}">
      <dgm:prSet custT="1"/>
      <dgm:spPr/>
      <dgm:t>
        <a:bodyPr/>
        <a:lstStyle/>
        <a:p>
          <a:pPr algn="ctr"/>
          <a:r>
            <a:rPr lang="en-US" sz="1200" dirty="0"/>
            <a:t>Test takes approximately 15 minutes to process</a:t>
          </a:r>
          <a:r>
            <a:rPr lang="en-US" sz="800" dirty="0"/>
            <a:t>.</a:t>
          </a:r>
        </a:p>
      </dgm:t>
    </dgm:pt>
    <dgm:pt modelId="{B9924E1A-EF93-4D4C-9A0D-807B1BEF8BF1}" type="parTrans" cxnId="{F7BB303B-B80B-470C-BD74-A21E620A9C5F}">
      <dgm:prSet/>
      <dgm:spPr/>
      <dgm:t>
        <a:bodyPr/>
        <a:lstStyle/>
        <a:p>
          <a:pPr algn="ctr"/>
          <a:endParaRPr lang="en-US" sz="1100"/>
        </a:p>
      </dgm:t>
    </dgm:pt>
    <dgm:pt modelId="{6611655E-9FAD-484F-B484-3A64D11674ED}" type="sibTrans" cxnId="{F7BB303B-B80B-470C-BD74-A21E620A9C5F}">
      <dgm:prSet phldrT="1" phldr="0" custT="1"/>
      <dgm:spPr/>
      <dgm:t>
        <a:bodyPr/>
        <a:lstStyle/>
        <a:p>
          <a:pPr algn="ctr"/>
          <a:r>
            <a:rPr lang="en-US" sz="1200"/>
            <a:t>1</a:t>
          </a:r>
        </a:p>
      </dgm:t>
    </dgm:pt>
    <dgm:pt modelId="{DC1E8DB2-B508-4D1E-B337-FCC7F57152A2}">
      <dgm:prSet custT="1"/>
      <dgm:spPr/>
      <dgm:t>
        <a:bodyPr/>
        <a:lstStyle/>
        <a:p>
          <a:pPr algn="ctr"/>
          <a:r>
            <a:rPr lang="en-US" sz="1200" dirty="0"/>
            <a:t>Have patient chew gum for 30 seconds</a:t>
          </a:r>
        </a:p>
      </dgm:t>
    </dgm:pt>
    <dgm:pt modelId="{90505E7C-5966-493D-A1A3-D7E688A173A4}" type="parTrans" cxnId="{99940BB8-EFD4-421D-A12B-7C7AC30DE660}">
      <dgm:prSet/>
      <dgm:spPr/>
      <dgm:t>
        <a:bodyPr/>
        <a:lstStyle/>
        <a:p>
          <a:pPr algn="ctr"/>
          <a:endParaRPr lang="en-US" sz="1100"/>
        </a:p>
      </dgm:t>
    </dgm:pt>
    <dgm:pt modelId="{5B7BFD7D-A733-4144-9F3E-240E0955255E}" type="sibTrans" cxnId="{99940BB8-EFD4-421D-A12B-7C7AC30DE660}">
      <dgm:prSet phldrT="2" phldr="0" custT="1"/>
      <dgm:spPr/>
      <dgm:t>
        <a:bodyPr/>
        <a:lstStyle/>
        <a:p>
          <a:pPr algn="ctr"/>
          <a:r>
            <a:rPr lang="en-US" sz="1200"/>
            <a:t>2</a:t>
          </a:r>
        </a:p>
      </dgm:t>
    </dgm:pt>
    <dgm:pt modelId="{F392F759-BB53-4AE8-B4A6-8FB4394D4780}">
      <dgm:prSet custT="1"/>
      <dgm:spPr/>
      <dgm:t>
        <a:bodyPr/>
        <a:lstStyle/>
        <a:p>
          <a:pPr algn="ctr"/>
          <a:r>
            <a:rPr lang="en-US" sz="1200" dirty="0"/>
            <a:t>Patient is instructed to expectorate into a sterile cup</a:t>
          </a:r>
        </a:p>
      </dgm:t>
    </dgm:pt>
    <dgm:pt modelId="{2523406A-56B6-4293-A4A5-389E3D4FD00D}" type="parTrans" cxnId="{ACD3A5A8-F6B9-4551-9332-946EE853C505}">
      <dgm:prSet/>
      <dgm:spPr/>
      <dgm:t>
        <a:bodyPr/>
        <a:lstStyle/>
        <a:p>
          <a:pPr algn="ctr"/>
          <a:endParaRPr lang="en-US" sz="1100"/>
        </a:p>
      </dgm:t>
    </dgm:pt>
    <dgm:pt modelId="{CEC94FA9-32A8-4164-B912-FE11C04244D2}" type="sibTrans" cxnId="{ACD3A5A8-F6B9-4551-9332-946EE853C505}">
      <dgm:prSet phldrT="3" phldr="0" custT="1"/>
      <dgm:spPr/>
      <dgm:t>
        <a:bodyPr/>
        <a:lstStyle/>
        <a:p>
          <a:pPr algn="ctr"/>
          <a:r>
            <a:rPr lang="en-US" sz="1200"/>
            <a:t>3</a:t>
          </a:r>
        </a:p>
      </dgm:t>
    </dgm:pt>
    <dgm:pt modelId="{F7BB4F73-32D4-4AF4-9EEE-43F893C95002}">
      <dgm:prSet custT="1"/>
      <dgm:spPr/>
      <dgm:t>
        <a:bodyPr/>
        <a:lstStyle/>
        <a:p>
          <a:pPr algn="ctr"/>
          <a:r>
            <a:rPr lang="en-US" sz="1200" dirty="0"/>
            <a:t>Solution is added and test begins</a:t>
          </a:r>
        </a:p>
      </dgm:t>
    </dgm:pt>
    <dgm:pt modelId="{DB3A1BB5-14A3-4A82-BA32-DBC3B0B8A3FA}" type="parTrans" cxnId="{30682687-8E12-4D14-B5B8-2889571E500A}">
      <dgm:prSet/>
      <dgm:spPr/>
      <dgm:t>
        <a:bodyPr/>
        <a:lstStyle/>
        <a:p>
          <a:pPr algn="ctr"/>
          <a:endParaRPr lang="en-US" sz="1100"/>
        </a:p>
      </dgm:t>
    </dgm:pt>
    <dgm:pt modelId="{30BD2D5B-162C-465B-BC5B-150821D16766}" type="sibTrans" cxnId="{30682687-8E12-4D14-B5B8-2889571E500A}">
      <dgm:prSet phldrT="4" phldr="0" custT="1"/>
      <dgm:spPr/>
      <dgm:t>
        <a:bodyPr/>
        <a:lstStyle/>
        <a:p>
          <a:pPr algn="ctr"/>
          <a:r>
            <a:rPr lang="en-US" sz="1200"/>
            <a:t>4</a:t>
          </a:r>
        </a:p>
      </dgm:t>
    </dgm:pt>
    <dgm:pt modelId="{FD0301D2-FCDE-47EB-B17D-58F0813B5857}">
      <dgm:prSet custT="1"/>
      <dgm:spPr/>
      <dgm:t>
        <a:bodyPr/>
        <a:lstStyle/>
        <a:p>
          <a:pPr algn="ctr"/>
          <a:r>
            <a:rPr lang="en-US" sz="1200" dirty="0"/>
            <a:t>OHI is reviewed with the  patient while the test processes</a:t>
          </a:r>
        </a:p>
      </dgm:t>
    </dgm:pt>
    <dgm:pt modelId="{3382651D-F322-4C14-8E31-C3B6F549FBF2}" type="parTrans" cxnId="{7BD3E4FD-38AB-4E5D-88A7-C7E8863A5AEF}">
      <dgm:prSet/>
      <dgm:spPr/>
      <dgm:t>
        <a:bodyPr/>
        <a:lstStyle/>
        <a:p>
          <a:pPr algn="ctr"/>
          <a:endParaRPr lang="en-US" sz="1100"/>
        </a:p>
      </dgm:t>
    </dgm:pt>
    <dgm:pt modelId="{418437B3-EDFB-4611-AAC1-869925877701}" type="sibTrans" cxnId="{7BD3E4FD-38AB-4E5D-88A7-C7E8863A5AEF}">
      <dgm:prSet phldrT="5" phldr="0" custT="1"/>
      <dgm:spPr/>
      <dgm:t>
        <a:bodyPr/>
        <a:lstStyle/>
        <a:p>
          <a:pPr algn="ctr"/>
          <a:r>
            <a:rPr lang="en-US" sz="1200"/>
            <a:t>5</a:t>
          </a:r>
        </a:p>
      </dgm:t>
    </dgm:pt>
    <dgm:pt modelId="{851D0089-0DDC-476E-A533-12CE29A4A2FF}" type="pres">
      <dgm:prSet presAssocID="{6596800D-183F-4AC7-ABBA-72DA598F5152}" presName="linearFlow" presStyleCnt="0">
        <dgm:presLayoutVars>
          <dgm:dir/>
          <dgm:animLvl val="lvl"/>
          <dgm:resizeHandles val="exact"/>
        </dgm:presLayoutVars>
      </dgm:prSet>
      <dgm:spPr/>
      <dgm:t>
        <a:bodyPr/>
        <a:lstStyle/>
        <a:p>
          <a:endParaRPr lang="en-US"/>
        </a:p>
      </dgm:t>
    </dgm:pt>
    <dgm:pt modelId="{902EC889-0319-42E6-8EC5-9DE4E6E81DCB}" type="pres">
      <dgm:prSet presAssocID="{5FC8095A-2F62-4DCF-BFB8-CD4D47B472A6}" presName="compositeNode" presStyleCnt="0"/>
      <dgm:spPr/>
    </dgm:pt>
    <dgm:pt modelId="{405572E3-53FA-4AD6-A657-5F69069BCC96}" type="pres">
      <dgm:prSet presAssocID="{5FC8095A-2F62-4DCF-BFB8-CD4D47B472A6}" presName="parTx" presStyleLbl="node1" presStyleIdx="0" presStyleCnt="0">
        <dgm:presLayoutVars>
          <dgm:chMax val="0"/>
          <dgm:chPref val="0"/>
          <dgm:bulletEnabled val="1"/>
        </dgm:presLayoutVars>
      </dgm:prSet>
      <dgm:spPr/>
    </dgm:pt>
    <dgm:pt modelId="{C2A37B7B-9100-4074-85C2-BF1F3C1AD861}" type="pres">
      <dgm:prSet presAssocID="{5FC8095A-2F62-4DCF-BFB8-CD4D47B472A6}" presName="parSh" presStyleCnt="0"/>
      <dgm:spPr/>
    </dgm:pt>
    <dgm:pt modelId="{368FA1EC-E0A5-42EF-9097-48D324B8C632}" type="pres">
      <dgm:prSet presAssocID="{5FC8095A-2F62-4DCF-BFB8-CD4D47B472A6}" presName="lineNode" presStyleLbl="alignAccFollowNode1" presStyleIdx="0" presStyleCnt="15"/>
      <dgm:spPr/>
    </dgm:pt>
    <dgm:pt modelId="{BB3F44E2-3121-4AC5-A73D-47E522C49434}" type="pres">
      <dgm:prSet presAssocID="{5FC8095A-2F62-4DCF-BFB8-CD4D47B472A6}" presName="lineArrowNode" presStyleLbl="alignAccFollowNode1" presStyleIdx="1" presStyleCnt="15"/>
      <dgm:spPr/>
    </dgm:pt>
    <dgm:pt modelId="{1C249AC0-1565-4E3E-AA33-5692E826277D}" type="pres">
      <dgm:prSet presAssocID="{6611655E-9FAD-484F-B484-3A64D11674ED}" presName="sibTransNodeCircle" presStyleLbl="alignNode1" presStyleIdx="0" presStyleCnt="5">
        <dgm:presLayoutVars>
          <dgm:chMax val="0"/>
          <dgm:bulletEnabled/>
        </dgm:presLayoutVars>
      </dgm:prSet>
      <dgm:spPr/>
      <dgm:t>
        <a:bodyPr/>
        <a:lstStyle/>
        <a:p>
          <a:endParaRPr lang="en-US"/>
        </a:p>
      </dgm:t>
    </dgm:pt>
    <dgm:pt modelId="{F14D78B7-820C-4D51-A7C2-EDD09D394032}" type="pres">
      <dgm:prSet presAssocID="{6611655E-9FAD-484F-B484-3A64D11674ED}" presName="spacerBetweenCircleAndCallout" presStyleCnt="0">
        <dgm:presLayoutVars/>
      </dgm:prSet>
      <dgm:spPr/>
    </dgm:pt>
    <dgm:pt modelId="{319BDEB8-FED5-4C4D-A48E-204056996027}" type="pres">
      <dgm:prSet presAssocID="{5FC8095A-2F62-4DCF-BFB8-CD4D47B472A6}" presName="nodeText" presStyleLbl="alignAccFollowNode1" presStyleIdx="2" presStyleCnt="15">
        <dgm:presLayoutVars>
          <dgm:bulletEnabled val="1"/>
        </dgm:presLayoutVars>
      </dgm:prSet>
      <dgm:spPr/>
      <dgm:t>
        <a:bodyPr/>
        <a:lstStyle/>
        <a:p>
          <a:endParaRPr lang="en-US"/>
        </a:p>
      </dgm:t>
    </dgm:pt>
    <dgm:pt modelId="{FCD39FAB-6C95-4BB4-9277-A55918135B96}" type="pres">
      <dgm:prSet presAssocID="{6611655E-9FAD-484F-B484-3A64D11674ED}" presName="sibTransComposite" presStyleCnt="0"/>
      <dgm:spPr/>
    </dgm:pt>
    <dgm:pt modelId="{623698E3-7E46-4078-9C23-415CBC0855DF}" type="pres">
      <dgm:prSet presAssocID="{DC1E8DB2-B508-4D1E-B337-FCC7F57152A2}" presName="compositeNode" presStyleCnt="0"/>
      <dgm:spPr/>
    </dgm:pt>
    <dgm:pt modelId="{E377E78E-F429-4771-BC94-304F519A5BFC}" type="pres">
      <dgm:prSet presAssocID="{DC1E8DB2-B508-4D1E-B337-FCC7F57152A2}" presName="parTx" presStyleLbl="node1" presStyleIdx="0" presStyleCnt="0">
        <dgm:presLayoutVars>
          <dgm:chMax val="0"/>
          <dgm:chPref val="0"/>
          <dgm:bulletEnabled val="1"/>
        </dgm:presLayoutVars>
      </dgm:prSet>
      <dgm:spPr/>
    </dgm:pt>
    <dgm:pt modelId="{456B9E5F-7DBF-4CC4-B021-5444F6053339}" type="pres">
      <dgm:prSet presAssocID="{DC1E8DB2-B508-4D1E-B337-FCC7F57152A2}" presName="parSh" presStyleCnt="0"/>
      <dgm:spPr/>
    </dgm:pt>
    <dgm:pt modelId="{BB4989A3-017C-4C2C-96F2-18004CD36B3D}" type="pres">
      <dgm:prSet presAssocID="{DC1E8DB2-B508-4D1E-B337-FCC7F57152A2}" presName="lineNode" presStyleLbl="alignAccFollowNode1" presStyleIdx="3" presStyleCnt="15"/>
      <dgm:spPr/>
    </dgm:pt>
    <dgm:pt modelId="{403ED1E4-5BC9-4B8F-BFC5-966EED8F94AD}" type="pres">
      <dgm:prSet presAssocID="{DC1E8DB2-B508-4D1E-B337-FCC7F57152A2}" presName="lineArrowNode" presStyleLbl="alignAccFollowNode1" presStyleIdx="4" presStyleCnt="15"/>
      <dgm:spPr/>
    </dgm:pt>
    <dgm:pt modelId="{E585AF85-87E5-4DF4-AE22-D405E1906448}" type="pres">
      <dgm:prSet presAssocID="{5B7BFD7D-A733-4144-9F3E-240E0955255E}" presName="sibTransNodeCircle" presStyleLbl="alignNode1" presStyleIdx="1" presStyleCnt="5">
        <dgm:presLayoutVars>
          <dgm:chMax val="0"/>
          <dgm:bulletEnabled/>
        </dgm:presLayoutVars>
      </dgm:prSet>
      <dgm:spPr/>
      <dgm:t>
        <a:bodyPr/>
        <a:lstStyle/>
        <a:p>
          <a:endParaRPr lang="en-US"/>
        </a:p>
      </dgm:t>
    </dgm:pt>
    <dgm:pt modelId="{DC35D49A-E30E-47AF-A257-A1E30BCC7BED}" type="pres">
      <dgm:prSet presAssocID="{5B7BFD7D-A733-4144-9F3E-240E0955255E}" presName="spacerBetweenCircleAndCallout" presStyleCnt="0">
        <dgm:presLayoutVars/>
      </dgm:prSet>
      <dgm:spPr/>
    </dgm:pt>
    <dgm:pt modelId="{A3185F5D-B6A7-48E1-A38B-DA3305AF7FA8}" type="pres">
      <dgm:prSet presAssocID="{DC1E8DB2-B508-4D1E-B337-FCC7F57152A2}" presName="nodeText" presStyleLbl="alignAccFollowNode1" presStyleIdx="5" presStyleCnt="15" custLinFactNeighborX="1284" custLinFactNeighborY="-986">
        <dgm:presLayoutVars>
          <dgm:bulletEnabled val="1"/>
        </dgm:presLayoutVars>
      </dgm:prSet>
      <dgm:spPr/>
      <dgm:t>
        <a:bodyPr/>
        <a:lstStyle/>
        <a:p>
          <a:endParaRPr lang="en-US"/>
        </a:p>
      </dgm:t>
    </dgm:pt>
    <dgm:pt modelId="{2D2627C8-845E-4B86-A96B-31C87C6A1F65}" type="pres">
      <dgm:prSet presAssocID="{5B7BFD7D-A733-4144-9F3E-240E0955255E}" presName="sibTransComposite" presStyleCnt="0"/>
      <dgm:spPr/>
    </dgm:pt>
    <dgm:pt modelId="{98F6831E-0735-4DE8-8331-C4F8DFA2AA3D}" type="pres">
      <dgm:prSet presAssocID="{F392F759-BB53-4AE8-B4A6-8FB4394D4780}" presName="compositeNode" presStyleCnt="0"/>
      <dgm:spPr/>
    </dgm:pt>
    <dgm:pt modelId="{E5A72F58-5AA6-4E25-A928-E3ABB2A514E7}" type="pres">
      <dgm:prSet presAssocID="{F392F759-BB53-4AE8-B4A6-8FB4394D4780}" presName="parTx" presStyleLbl="node1" presStyleIdx="0" presStyleCnt="0">
        <dgm:presLayoutVars>
          <dgm:chMax val="0"/>
          <dgm:chPref val="0"/>
          <dgm:bulletEnabled val="1"/>
        </dgm:presLayoutVars>
      </dgm:prSet>
      <dgm:spPr/>
    </dgm:pt>
    <dgm:pt modelId="{8BAC4A87-90CF-4F88-92AB-DE559F510F4E}" type="pres">
      <dgm:prSet presAssocID="{F392F759-BB53-4AE8-B4A6-8FB4394D4780}" presName="parSh" presStyleCnt="0"/>
      <dgm:spPr/>
    </dgm:pt>
    <dgm:pt modelId="{4142CFC4-C4C0-4D5B-B04A-FE80950B549B}" type="pres">
      <dgm:prSet presAssocID="{F392F759-BB53-4AE8-B4A6-8FB4394D4780}" presName="lineNode" presStyleLbl="alignAccFollowNode1" presStyleIdx="6" presStyleCnt="15"/>
      <dgm:spPr/>
    </dgm:pt>
    <dgm:pt modelId="{B1252861-275D-478F-8342-071D7091AA51}" type="pres">
      <dgm:prSet presAssocID="{F392F759-BB53-4AE8-B4A6-8FB4394D4780}" presName="lineArrowNode" presStyleLbl="alignAccFollowNode1" presStyleIdx="7" presStyleCnt="15"/>
      <dgm:spPr/>
    </dgm:pt>
    <dgm:pt modelId="{7452ACFF-017A-484D-AB60-C4DF95E024DF}" type="pres">
      <dgm:prSet presAssocID="{CEC94FA9-32A8-4164-B912-FE11C04244D2}" presName="sibTransNodeCircle" presStyleLbl="alignNode1" presStyleIdx="2" presStyleCnt="5">
        <dgm:presLayoutVars>
          <dgm:chMax val="0"/>
          <dgm:bulletEnabled/>
        </dgm:presLayoutVars>
      </dgm:prSet>
      <dgm:spPr/>
      <dgm:t>
        <a:bodyPr/>
        <a:lstStyle/>
        <a:p>
          <a:endParaRPr lang="en-US"/>
        </a:p>
      </dgm:t>
    </dgm:pt>
    <dgm:pt modelId="{AEDE6B48-BEE2-45F0-96F9-BECA4D766C53}" type="pres">
      <dgm:prSet presAssocID="{CEC94FA9-32A8-4164-B912-FE11C04244D2}" presName="spacerBetweenCircleAndCallout" presStyleCnt="0">
        <dgm:presLayoutVars/>
      </dgm:prSet>
      <dgm:spPr/>
    </dgm:pt>
    <dgm:pt modelId="{E5031E0D-6A73-449D-8D61-F3A2C03A22B9}" type="pres">
      <dgm:prSet presAssocID="{F392F759-BB53-4AE8-B4A6-8FB4394D4780}" presName="nodeText" presStyleLbl="alignAccFollowNode1" presStyleIdx="8" presStyleCnt="15">
        <dgm:presLayoutVars>
          <dgm:bulletEnabled val="1"/>
        </dgm:presLayoutVars>
      </dgm:prSet>
      <dgm:spPr/>
      <dgm:t>
        <a:bodyPr/>
        <a:lstStyle/>
        <a:p>
          <a:endParaRPr lang="en-US"/>
        </a:p>
      </dgm:t>
    </dgm:pt>
    <dgm:pt modelId="{C5D0E0DF-32CA-4048-BE60-261E612B8958}" type="pres">
      <dgm:prSet presAssocID="{CEC94FA9-32A8-4164-B912-FE11C04244D2}" presName="sibTransComposite" presStyleCnt="0"/>
      <dgm:spPr/>
    </dgm:pt>
    <dgm:pt modelId="{DAA0A306-A428-4BE2-BC31-99B97DE0F47C}" type="pres">
      <dgm:prSet presAssocID="{F7BB4F73-32D4-4AF4-9EEE-43F893C95002}" presName="compositeNode" presStyleCnt="0"/>
      <dgm:spPr/>
    </dgm:pt>
    <dgm:pt modelId="{4F530A2F-A1A0-4B2B-9229-0D58F6A22035}" type="pres">
      <dgm:prSet presAssocID="{F7BB4F73-32D4-4AF4-9EEE-43F893C95002}" presName="parTx" presStyleLbl="node1" presStyleIdx="0" presStyleCnt="0">
        <dgm:presLayoutVars>
          <dgm:chMax val="0"/>
          <dgm:chPref val="0"/>
          <dgm:bulletEnabled val="1"/>
        </dgm:presLayoutVars>
      </dgm:prSet>
      <dgm:spPr/>
    </dgm:pt>
    <dgm:pt modelId="{17276E25-5B23-49D3-A7FB-D655DBFC5F98}" type="pres">
      <dgm:prSet presAssocID="{F7BB4F73-32D4-4AF4-9EEE-43F893C95002}" presName="parSh" presStyleCnt="0"/>
      <dgm:spPr/>
    </dgm:pt>
    <dgm:pt modelId="{C2238FF6-5381-4249-8861-B81FE2AB47A1}" type="pres">
      <dgm:prSet presAssocID="{F7BB4F73-32D4-4AF4-9EEE-43F893C95002}" presName="lineNode" presStyleLbl="alignAccFollowNode1" presStyleIdx="9" presStyleCnt="15"/>
      <dgm:spPr/>
    </dgm:pt>
    <dgm:pt modelId="{99235179-238F-447E-A70E-CF92B21CD05F}" type="pres">
      <dgm:prSet presAssocID="{F7BB4F73-32D4-4AF4-9EEE-43F893C95002}" presName="lineArrowNode" presStyleLbl="alignAccFollowNode1" presStyleIdx="10" presStyleCnt="15"/>
      <dgm:spPr/>
    </dgm:pt>
    <dgm:pt modelId="{0DD17C7F-4534-4879-B3B1-CC20BC9046BD}" type="pres">
      <dgm:prSet presAssocID="{30BD2D5B-162C-465B-BC5B-150821D16766}" presName="sibTransNodeCircle" presStyleLbl="alignNode1" presStyleIdx="3" presStyleCnt="5">
        <dgm:presLayoutVars>
          <dgm:chMax val="0"/>
          <dgm:bulletEnabled/>
        </dgm:presLayoutVars>
      </dgm:prSet>
      <dgm:spPr/>
      <dgm:t>
        <a:bodyPr/>
        <a:lstStyle/>
        <a:p>
          <a:endParaRPr lang="en-US"/>
        </a:p>
      </dgm:t>
    </dgm:pt>
    <dgm:pt modelId="{BBA7C219-4C49-4857-8710-FE26F579915D}" type="pres">
      <dgm:prSet presAssocID="{30BD2D5B-162C-465B-BC5B-150821D16766}" presName="spacerBetweenCircleAndCallout" presStyleCnt="0">
        <dgm:presLayoutVars/>
      </dgm:prSet>
      <dgm:spPr/>
    </dgm:pt>
    <dgm:pt modelId="{F8E7C19C-CF4D-479D-8D5E-E18A71E7DC86}" type="pres">
      <dgm:prSet presAssocID="{F7BB4F73-32D4-4AF4-9EEE-43F893C95002}" presName="nodeText" presStyleLbl="alignAccFollowNode1" presStyleIdx="11" presStyleCnt="15">
        <dgm:presLayoutVars>
          <dgm:bulletEnabled val="1"/>
        </dgm:presLayoutVars>
      </dgm:prSet>
      <dgm:spPr/>
      <dgm:t>
        <a:bodyPr/>
        <a:lstStyle/>
        <a:p>
          <a:endParaRPr lang="en-US"/>
        </a:p>
      </dgm:t>
    </dgm:pt>
    <dgm:pt modelId="{43F7DFF2-8F16-4186-B66C-EB1254620AB7}" type="pres">
      <dgm:prSet presAssocID="{30BD2D5B-162C-465B-BC5B-150821D16766}" presName="sibTransComposite" presStyleCnt="0"/>
      <dgm:spPr/>
    </dgm:pt>
    <dgm:pt modelId="{A53019D6-443A-43F8-AD71-56EEBEC13022}" type="pres">
      <dgm:prSet presAssocID="{FD0301D2-FCDE-47EB-B17D-58F0813B5857}" presName="compositeNode" presStyleCnt="0"/>
      <dgm:spPr/>
    </dgm:pt>
    <dgm:pt modelId="{720991C7-BF5C-424D-8757-E7F9F8FDB024}" type="pres">
      <dgm:prSet presAssocID="{FD0301D2-FCDE-47EB-B17D-58F0813B5857}" presName="parTx" presStyleLbl="node1" presStyleIdx="0" presStyleCnt="0">
        <dgm:presLayoutVars>
          <dgm:chMax val="0"/>
          <dgm:chPref val="0"/>
          <dgm:bulletEnabled val="1"/>
        </dgm:presLayoutVars>
      </dgm:prSet>
      <dgm:spPr/>
    </dgm:pt>
    <dgm:pt modelId="{6968C195-BD94-4790-A6F2-DDCB54339704}" type="pres">
      <dgm:prSet presAssocID="{FD0301D2-FCDE-47EB-B17D-58F0813B5857}" presName="parSh" presStyleCnt="0"/>
      <dgm:spPr/>
    </dgm:pt>
    <dgm:pt modelId="{443A7647-ADF5-4295-946F-58E2E057379F}" type="pres">
      <dgm:prSet presAssocID="{FD0301D2-FCDE-47EB-B17D-58F0813B5857}" presName="lineNode" presStyleLbl="alignAccFollowNode1" presStyleIdx="12" presStyleCnt="15"/>
      <dgm:spPr/>
    </dgm:pt>
    <dgm:pt modelId="{48FE03F1-374C-4ABB-BC22-972A342519CC}" type="pres">
      <dgm:prSet presAssocID="{FD0301D2-FCDE-47EB-B17D-58F0813B5857}" presName="lineArrowNode" presStyleLbl="alignAccFollowNode1" presStyleIdx="13" presStyleCnt="15"/>
      <dgm:spPr/>
    </dgm:pt>
    <dgm:pt modelId="{16A545EC-1EE2-4B63-8192-1151CFAB523D}" type="pres">
      <dgm:prSet presAssocID="{418437B3-EDFB-4611-AAC1-869925877701}" presName="sibTransNodeCircle" presStyleLbl="alignNode1" presStyleIdx="4" presStyleCnt="5">
        <dgm:presLayoutVars>
          <dgm:chMax val="0"/>
          <dgm:bulletEnabled/>
        </dgm:presLayoutVars>
      </dgm:prSet>
      <dgm:spPr/>
      <dgm:t>
        <a:bodyPr/>
        <a:lstStyle/>
        <a:p>
          <a:endParaRPr lang="en-US"/>
        </a:p>
      </dgm:t>
    </dgm:pt>
    <dgm:pt modelId="{F37B008D-F65D-45D7-B429-5FCA25E0A762}" type="pres">
      <dgm:prSet presAssocID="{418437B3-EDFB-4611-AAC1-869925877701}" presName="spacerBetweenCircleAndCallout" presStyleCnt="0">
        <dgm:presLayoutVars/>
      </dgm:prSet>
      <dgm:spPr/>
    </dgm:pt>
    <dgm:pt modelId="{EF8882C3-1402-47A0-BD26-D0B44F3561E1}" type="pres">
      <dgm:prSet presAssocID="{FD0301D2-FCDE-47EB-B17D-58F0813B5857}" presName="nodeText" presStyleLbl="alignAccFollowNode1" presStyleIdx="14" presStyleCnt="15">
        <dgm:presLayoutVars>
          <dgm:bulletEnabled val="1"/>
        </dgm:presLayoutVars>
      </dgm:prSet>
      <dgm:spPr/>
      <dgm:t>
        <a:bodyPr/>
        <a:lstStyle/>
        <a:p>
          <a:endParaRPr lang="en-US"/>
        </a:p>
      </dgm:t>
    </dgm:pt>
  </dgm:ptLst>
  <dgm:cxnLst>
    <dgm:cxn modelId="{7BD3E4FD-38AB-4E5D-88A7-C7E8863A5AEF}" srcId="{6596800D-183F-4AC7-ABBA-72DA598F5152}" destId="{FD0301D2-FCDE-47EB-B17D-58F0813B5857}" srcOrd="4" destOrd="0" parTransId="{3382651D-F322-4C14-8E31-C3B6F549FBF2}" sibTransId="{418437B3-EDFB-4611-AAC1-869925877701}"/>
    <dgm:cxn modelId="{D09B7802-E2E0-4415-95E8-39A3CC4753E0}" type="presOf" srcId="{FD0301D2-FCDE-47EB-B17D-58F0813B5857}" destId="{EF8882C3-1402-47A0-BD26-D0B44F3561E1}" srcOrd="0" destOrd="0" presId="urn:microsoft.com/office/officeart/2016/7/layout/LinearArrowProcessNumbered"/>
    <dgm:cxn modelId="{3AF167EC-DE43-4E67-B768-A0D1355BF454}" type="presOf" srcId="{F392F759-BB53-4AE8-B4A6-8FB4394D4780}" destId="{E5031E0D-6A73-449D-8D61-F3A2C03A22B9}" srcOrd="0" destOrd="0" presId="urn:microsoft.com/office/officeart/2016/7/layout/LinearArrowProcessNumbered"/>
    <dgm:cxn modelId="{1CD98079-6C0F-47E0-974D-D08B02A036B5}" type="presOf" srcId="{6611655E-9FAD-484F-B484-3A64D11674ED}" destId="{1C249AC0-1565-4E3E-AA33-5692E826277D}" srcOrd="0" destOrd="0" presId="urn:microsoft.com/office/officeart/2016/7/layout/LinearArrowProcessNumbered"/>
    <dgm:cxn modelId="{39A8B4C5-7357-4C53-82ED-A39BA37831B2}" type="presOf" srcId="{30BD2D5B-162C-465B-BC5B-150821D16766}" destId="{0DD17C7F-4534-4879-B3B1-CC20BC9046BD}" srcOrd="0" destOrd="0" presId="urn:microsoft.com/office/officeart/2016/7/layout/LinearArrowProcessNumbered"/>
    <dgm:cxn modelId="{99940BB8-EFD4-421D-A12B-7C7AC30DE660}" srcId="{6596800D-183F-4AC7-ABBA-72DA598F5152}" destId="{DC1E8DB2-B508-4D1E-B337-FCC7F57152A2}" srcOrd="1" destOrd="0" parTransId="{90505E7C-5966-493D-A1A3-D7E688A173A4}" sibTransId="{5B7BFD7D-A733-4144-9F3E-240E0955255E}"/>
    <dgm:cxn modelId="{AD607177-7247-46F6-956C-4D033D623F33}" type="presOf" srcId="{5FC8095A-2F62-4DCF-BFB8-CD4D47B472A6}" destId="{319BDEB8-FED5-4C4D-A48E-204056996027}" srcOrd="0" destOrd="0" presId="urn:microsoft.com/office/officeart/2016/7/layout/LinearArrowProcessNumbered"/>
    <dgm:cxn modelId="{30682687-8E12-4D14-B5B8-2889571E500A}" srcId="{6596800D-183F-4AC7-ABBA-72DA598F5152}" destId="{F7BB4F73-32D4-4AF4-9EEE-43F893C95002}" srcOrd="3" destOrd="0" parTransId="{DB3A1BB5-14A3-4A82-BA32-DBC3B0B8A3FA}" sibTransId="{30BD2D5B-162C-465B-BC5B-150821D16766}"/>
    <dgm:cxn modelId="{F7BB303B-B80B-470C-BD74-A21E620A9C5F}" srcId="{6596800D-183F-4AC7-ABBA-72DA598F5152}" destId="{5FC8095A-2F62-4DCF-BFB8-CD4D47B472A6}" srcOrd="0" destOrd="0" parTransId="{B9924E1A-EF93-4D4C-9A0D-807B1BEF8BF1}" sibTransId="{6611655E-9FAD-484F-B484-3A64D11674ED}"/>
    <dgm:cxn modelId="{7CD4577B-3CDA-4FCF-A308-0931DA6C72DE}" type="presOf" srcId="{DC1E8DB2-B508-4D1E-B337-FCC7F57152A2}" destId="{A3185F5D-B6A7-48E1-A38B-DA3305AF7FA8}" srcOrd="0" destOrd="0" presId="urn:microsoft.com/office/officeart/2016/7/layout/LinearArrowProcessNumbered"/>
    <dgm:cxn modelId="{ACD3A5A8-F6B9-4551-9332-946EE853C505}" srcId="{6596800D-183F-4AC7-ABBA-72DA598F5152}" destId="{F392F759-BB53-4AE8-B4A6-8FB4394D4780}" srcOrd="2" destOrd="0" parTransId="{2523406A-56B6-4293-A4A5-389E3D4FD00D}" sibTransId="{CEC94FA9-32A8-4164-B912-FE11C04244D2}"/>
    <dgm:cxn modelId="{1425FD74-8E23-4A6F-8DCB-28E303775654}" type="presOf" srcId="{6596800D-183F-4AC7-ABBA-72DA598F5152}" destId="{851D0089-0DDC-476E-A533-12CE29A4A2FF}" srcOrd="0" destOrd="0" presId="urn:microsoft.com/office/officeart/2016/7/layout/LinearArrowProcessNumbered"/>
    <dgm:cxn modelId="{659BEBF2-61D6-48FF-97AE-21BA40825C03}" type="presOf" srcId="{F7BB4F73-32D4-4AF4-9EEE-43F893C95002}" destId="{F8E7C19C-CF4D-479D-8D5E-E18A71E7DC86}" srcOrd="0" destOrd="0" presId="urn:microsoft.com/office/officeart/2016/7/layout/LinearArrowProcessNumbered"/>
    <dgm:cxn modelId="{B609EB1D-0465-4A01-B103-9770A45565E8}" type="presOf" srcId="{5B7BFD7D-A733-4144-9F3E-240E0955255E}" destId="{E585AF85-87E5-4DF4-AE22-D405E1906448}" srcOrd="0" destOrd="0" presId="urn:microsoft.com/office/officeart/2016/7/layout/LinearArrowProcessNumbered"/>
    <dgm:cxn modelId="{45A4A690-13CB-4D8B-8D30-F1822EAB482E}" type="presOf" srcId="{CEC94FA9-32A8-4164-B912-FE11C04244D2}" destId="{7452ACFF-017A-484D-AB60-C4DF95E024DF}" srcOrd="0" destOrd="0" presId="urn:microsoft.com/office/officeart/2016/7/layout/LinearArrowProcessNumbered"/>
    <dgm:cxn modelId="{91631E53-AFF4-412E-9252-BB37A0AA6FEB}" type="presOf" srcId="{418437B3-EDFB-4611-AAC1-869925877701}" destId="{16A545EC-1EE2-4B63-8192-1151CFAB523D}" srcOrd="0" destOrd="0" presId="urn:microsoft.com/office/officeart/2016/7/layout/LinearArrowProcessNumbered"/>
    <dgm:cxn modelId="{048B54E9-08C6-45D4-B7FF-3348F331A61E}" type="presParOf" srcId="{851D0089-0DDC-476E-A533-12CE29A4A2FF}" destId="{902EC889-0319-42E6-8EC5-9DE4E6E81DCB}" srcOrd="0" destOrd="0" presId="urn:microsoft.com/office/officeart/2016/7/layout/LinearArrowProcessNumbered"/>
    <dgm:cxn modelId="{3C4D66F2-AED9-46F8-B8A1-FB287853A712}" type="presParOf" srcId="{902EC889-0319-42E6-8EC5-9DE4E6E81DCB}" destId="{405572E3-53FA-4AD6-A657-5F69069BCC96}" srcOrd="0" destOrd="0" presId="urn:microsoft.com/office/officeart/2016/7/layout/LinearArrowProcessNumbered"/>
    <dgm:cxn modelId="{C84C3215-947C-4594-97BC-4197E52ACEAA}" type="presParOf" srcId="{902EC889-0319-42E6-8EC5-9DE4E6E81DCB}" destId="{C2A37B7B-9100-4074-85C2-BF1F3C1AD861}" srcOrd="1" destOrd="0" presId="urn:microsoft.com/office/officeart/2016/7/layout/LinearArrowProcessNumbered"/>
    <dgm:cxn modelId="{C32B09AD-A7F7-4CFC-B359-7016C3C32398}" type="presParOf" srcId="{C2A37B7B-9100-4074-85C2-BF1F3C1AD861}" destId="{368FA1EC-E0A5-42EF-9097-48D324B8C632}" srcOrd="0" destOrd="0" presId="urn:microsoft.com/office/officeart/2016/7/layout/LinearArrowProcessNumbered"/>
    <dgm:cxn modelId="{910A88F8-9BBB-42EB-8F1D-0EE62CF51334}" type="presParOf" srcId="{C2A37B7B-9100-4074-85C2-BF1F3C1AD861}" destId="{BB3F44E2-3121-4AC5-A73D-47E522C49434}" srcOrd="1" destOrd="0" presId="urn:microsoft.com/office/officeart/2016/7/layout/LinearArrowProcessNumbered"/>
    <dgm:cxn modelId="{049CB745-E0E3-4CB5-BB99-DCB590255A14}" type="presParOf" srcId="{C2A37B7B-9100-4074-85C2-BF1F3C1AD861}" destId="{1C249AC0-1565-4E3E-AA33-5692E826277D}" srcOrd="2" destOrd="0" presId="urn:microsoft.com/office/officeart/2016/7/layout/LinearArrowProcessNumbered"/>
    <dgm:cxn modelId="{C8A2848F-8937-45A0-9CD5-496DF71B120E}" type="presParOf" srcId="{C2A37B7B-9100-4074-85C2-BF1F3C1AD861}" destId="{F14D78B7-820C-4D51-A7C2-EDD09D394032}" srcOrd="3" destOrd="0" presId="urn:microsoft.com/office/officeart/2016/7/layout/LinearArrowProcessNumbered"/>
    <dgm:cxn modelId="{9982D811-95A2-4369-B711-0A78E01B301C}" type="presParOf" srcId="{902EC889-0319-42E6-8EC5-9DE4E6E81DCB}" destId="{319BDEB8-FED5-4C4D-A48E-204056996027}" srcOrd="2" destOrd="0" presId="urn:microsoft.com/office/officeart/2016/7/layout/LinearArrowProcessNumbered"/>
    <dgm:cxn modelId="{9883A6E6-5C54-4F9B-9F7E-FD2003A27FC9}" type="presParOf" srcId="{851D0089-0DDC-476E-A533-12CE29A4A2FF}" destId="{FCD39FAB-6C95-4BB4-9277-A55918135B96}" srcOrd="1" destOrd="0" presId="urn:microsoft.com/office/officeart/2016/7/layout/LinearArrowProcessNumbered"/>
    <dgm:cxn modelId="{D10B1CA2-4383-495D-A574-63CD8F93C29D}" type="presParOf" srcId="{851D0089-0DDC-476E-A533-12CE29A4A2FF}" destId="{623698E3-7E46-4078-9C23-415CBC0855DF}" srcOrd="2" destOrd="0" presId="urn:microsoft.com/office/officeart/2016/7/layout/LinearArrowProcessNumbered"/>
    <dgm:cxn modelId="{29ACBDDB-AD3D-4198-B219-F500E34CEA0B}" type="presParOf" srcId="{623698E3-7E46-4078-9C23-415CBC0855DF}" destId="{E377E78E-F429-4771-BC94-304F519A5BFC}" srcOrd="0" destOrd="0" presId="urn:microsoft.com/office/officeart/2016/7/layout/LinearArrowProcessNumbered"/>
    <dgm:cxn modelId="{21B36A79-03A1-409B-8738-EED896D885E0}" type="presParOf" srcId="{623698E3-7E46-4078-9C23-415CBC0855DF}" destId="{456B9E5F-7DBF-4CC4-B021-5444F6053339}" srcOrd="1" destOrd="0" presId="urn:microsoft.com/office/officeart/2016/7/layout/LinearArrowProcessNumbered"/>
    <dgm:cxn modelId="{4D6D2A25-B67D-450C-BF5C-AE3BACAB4408}" type="presParOf" srcId="{456B9E5F-7DBF-4CC4-B021-5444F6053339}" destId="{BB4989A3-017C-4C2C-96F2-18004CD36B3D}" srcOrd="0" destOrd="0" presId="urn:microsoft.com/office/officeart/2016/7/layout/LinearArrowProcessNumbered"/>
    <dgm:cxn modelId="{B3FB974E-83C2-4D37-BB78-9D6E511868AB}" type="presParOf" srcId="{456B9E5F-7DBF-4CC4-B021-5444F6053339}" destId="{403ED1E4-5BC9-4B8F-BFC5-966EED8F94AD}" srcOrd="1" destOrd="0" presId="urn:microsoft.com/office/officeart/2016/7/layout/LinearArrowProcessNumbered"/>
    <dgm:cxn modelId="{4E8DA547-5A66-45E4-A77E-D41DC19EE21A}" type="presParOf" srcId="{456B9E5F-7DBF-4CC4-B021-5444F6053339}" destId="{E585AF85-87E5-4DF4-AE22-D405E1906448}" srcOrd="2" destOrd="0" presId="urn:microsoft.com/office/officeart/2016/7/layout/LinearArrowProcessNumbered"/>
    <dgm:cxn modelId="{20894359-0B28-489A-A252-9A49FDD57F15}" type="presParOf" srcId="{456B9E5F-7DBF-4CC4-B021-5444F6053339}" destId="{DC35D49A-E30E-47AF-A257-A1E30BCC7BED}" srcOrd="3" destOrd="0" presId="urn:microsoft.com/office/officeart/2016/7/layout/LinearArrowProcessNumbered"/>
    <dgm:cxn modelId="{673CD871-6695-49E2-9723-0644884F3789}" type="presParOf" srcId="{623698E3-7E46-4078-9C23-415CBC0855DF}" destId="{A3185F5D-B6A7-48E1-A38B-DA3305AF7FA8}" srcOrd="2" destOrd="0" presId="urn:microsoft.com/office/officeart/2016/7/layout/LinearArrowProcessNumbered"/>
    <dgm:cxn modelId="{FFCE915D-4279-4793-81A7-F8E3C7730512}" type="presParOf" srcId="{851D0089-0DDC-476E-A533-12CE29A4A2FF}" destId="{2D2627C8-845E-4B86-A96B-31C87C6A1F65}" srcOrd="3" destOrd="0" presId="urn:microsoft.com/office/officeart/2016/7/layout/LinearArrowProcessNumbered"/>
    <dgm:cxn modelId="{AEF60DF8-E2C0-497A-91C9-94F83AEC60A1}" type="presParOf" srcId="{851D0089-0DDC-476E-A533-12CE29A4A2FF}" destId="{98F6831E-0735-4DE8-8331-C4F8DFA2AA3D}" srcOrd="4" destOrd="0" presId="urn:microsoft.com/office/officeart/2016/7/layout/LinearArrowProcessNumbered"/>
    <dgm:cxn modelId="{391FA963-B5A5-42D0-AE1E-A75784825937}" type="presParOf" srcId="{98F6831E-0735-4DE8-8331-C4F8DFA2AA3D}" destId="{E5A72F58-5AA6-4E25-A928-E3ABB2A514E7}" srcOrd="0" destOrd="0" presId="urn:microsoft.com/office/officeart/2016/7/layout/LinearArrowProcessNumbered"/>
    <dgm:cxn modelId="{586DED03-6404-4817-8B13-0FD5637C2D48}" type="presParOf" srcId="{98F6831E-0735-4DE8-8331-C4F8DFA2AA3D}" destId="{8BAC4A87-90CF-4F88-92AB-DE559F510F4E}" srcOrd="1" destOrd="0" presId="urn:microsoft.com/office/officeart/2016/7/layout/LinearArrowProcessNumbered"/>
    <dgm:cxn modelId="{435ED332-FBCC-4FB1-A1F3-C27F86567D36}" type="presParOf" srcId="{8BAC4A87-90CF-4F88-92AB-DE559F510F4E}" destId="{4142CFC4-C4C0-4D5B-B04A-FE80950B549B}" srcOrd="0" destOrd="0" presId="urn:microsoft.com/office/officeart/2016/7/layout/LinearArrowProcessNumbered"/>
    <dgm:cxn modelId="{1C8280D2-6F9A-4E02-8096-16B1E5C59D00}" type="presParOf" srcId="{8BAC4A87-90CF-4F88-92AB-DE559F510F4E}" destId="{B1252861-275D-478F-8342-071D7091AA51}" srcOrd="1" destOrd="0" presId="urn:microsoft.com/office/officeart/2016/7/layout/LinearArrowProcessNumbered"/>
    <dgm:cxn modelId="{510CD77D-E291-4400-A943-96C36F0A0548}" type="presParOf" srcId="{8BAC4A87-90CF-4F88-92AB-DE559F510F4E}" destId="{7452ACFF-017A-484D-AB60-C4DF95E024DF}" srcOrd="2" destOrd="0" presId="urn:microsoft.com/office/officeart/2016/7/layout/LinearArrowProcessNumbered"/>
    <dgm:cxn modelId="{38826C05-A3C6-4CE4-9AB1-270406FF4CD8}" type="presParOf" srcId="{8BAC4A87-90CF-4F88-92AB-DE559F510F4E}" destId="{AEDE6B48-BEE2-45F0-96F9-BECA4D766C53}" srcOrd="3" destOrd="0" presId="urn:microsoft.com/office/officeart/2016/7/layout/LinearArrowProcessNumbered"/>
    <dgm:cxn modelId="{F2A0CE91-0446-4FA6-885F-B8676F8BA2E2}" type="presParOf" srcId="{98F6831E-0735-4DE8-8331-C4F8DFA2AA3D}" destId="{E5031E0D-6A73-449D-8D61-F3A2C03A22B9}" srcOrd="2" destOrd="0" presId="urn:microsoft.com/office/officeart/2016/7/layout/LinearArrowProcessNumbered"/>
    <dgm:cxn modelId="{F46968B5-AE28-4975-A6AE-1E3A6B104B6B}" type="presParOf" srcId="{851D0089-0DDC-476E-A533-12CE29A4A2FF}" destId="{C5D0E0DF-32CA-4048-BE60-261E612B8958}" srcOrd="5" destOrd="0" presId="urn:microsoft.com/office/officeart/2016/7/layout/LinearArrowProcessNumbered"/>
    <dgm:cxn modelId="{95C70B55-BE4A-4DD7-9F08-746877426908}" type="presParOf" srcId="{851D0089-0DDC-476E-A533-12CE29A4A2FF}" destId="{DAA0A306-A428-4BE2-BC31-99B97DE0F47C}" srcOrd="6" destOrd="0" presId="urn:microsoft.com/office/officeart/2016/7/layout/LinearArrowProcessNumbered"/>
    <dgm:cxn modelId="{B846D1BB-BE90-4A27-AC9D-698C10D258E5}" type="presParOf" srcId="{DAA0A306-A428-4BE2-BC31-99B97DE0F47C}" destId="{4F530A2F-A1A0-4B2B-9229-0D58F6A22035}" srcOrd="0" destOrd="0" presId="urn:microsoft.com/office/officeart/2016/7/layout/LinearArrowProcessNumbered"/>
    <dgm:cxn modelId="{9A097342-AF77-4D2B-B821-42B2653DB6AE}" type="presParOf" srcId="{DAA0A306-A428-4BE2-BC31-99B97DE0F47C}" destId="{17276E25-5B23-49D3-A7FB-D655DBFC5F98}" srcOrd="1" destOrd="0" presId="urn:microsoft.com/office/officeart/2016/7/layout/LinearArrowProcessNumbered"/>
    <dgm:cxn modelId="{1FB202B8-588E-4904-8412-FDA9F6735F96}" type="presParOf" srcId="{17276E25-5B23-49D3-A7FB-D655DBFC5F98}" destId="{C2238FF6-5381-4249-8861-B81FE2AB47A1}" srcOrd="0" destOrd="0" presId="urn:microsoft.com/office/officeart/2016/7/layout/LinearArrowProcessNumbered"/>
    <dgm:cxn modelId="{011B22E4-3A64-4DEE-8532-DD8023BA4024}" type="presParOf" srcId="{17276E25-5B23-49D3-A7FB-D655DBFC5F98}" destId="{99235179-238F-447E-A70E-CF92B21CD05F}" srcOrd="1" destOrd="0" presId="urn:microsoft.com/office/officeart/2016/7/layout/LinearArrowProcessNumbered"/>
    <dgm:cxn modelId="{A9AC4100-0380-4A6A-A656-F5BD2949AE57}" type="presParOf" srcId="{17276E25-5B23-49D3-A7FB-D655DBFC5F98}" destId="{0DD17C7F-4534-4879-B3B1-CC20BC9046BD}" srcOrd="2" destOrd="0" presId="urn:microsoft.com/office/officeart/2016/7/layout/LinearArrowProcessNumbered"/>
    <dgm:cxn modelId="{06B63B74-84C8-4569-B7D9-5E9441F3FC80}" type="presParOf" srcId="{17276E25-5B23-49D3-A7FB-D655DBFC5F98}" destId="{BBA7C219-4C49-4857-8710-FE26F579915D}" srcOrd="3" destOrd="0" presId="urn:microsoft.com/office/officeart/2016/7/layout/LinearArrowProcessNumbered"/>
    <dgm:cxn modelId="{93788A21-148B-4B82-9811-2776356DECCA}" type="presParOf" srcId="{DAA0A306-A428-4BE2-BC31-99B97DE0F47C}" destId="{F8E7C19C-CF4D-479D-8D5E-E18A71E7DC86}" srcOrd="2" destOrd="0" presId="urn:microsoft.com/office/officeart/2016/7/layout/LinearArrowProcessNumbered"/>
    <dgm:cxn modelId="{3F743391-E1B3-4632-9A34-31C5EF85F374}" type="presParOf" srcId="{851D0089-0DDC-476E-A533-12CE29A4A2FF}" destId="{43F7DFF2-8F16-4186-B66C-EB1254620AB7}" srcOrd="7" destOrd="0" presId="urn:microsoft.com/office/officeart/2016/7/layout/LinearArrowProcessNumbered"/>
    <dgm:cxn modelId="{704EF0F1-B616-453B-BC59-DB5B3BA6BE8A}" type="presParOf" srcId="{851D0089-0DDC-476E-A533-12CE29A4A2FF}" destId="{A53019D6-443A-43F8-AD71-56EEBEC13022}" srcOrd="8" destOrd="0" presId="urn:microsoft.com/office/officeart/2016/7/layout/LinearArrowProcessNumbered"/>
    <dgm:cxn modelId="{DB85736B-3EA3-4680-805A-9522200DC5A5}" type="presParOf" srcId="{A53019D6-443A-43F8-AD71-56EEBEC13022}" destId="{720991C7-BF5C-424D-8757-E7F9F8FDB024}" srcOrd="0" destOrd="0" presId="urn:microsoft.com/office/officeart/2016/7/layout/LinearArrowProcessNumbered"/>
    <dgm:cxn modelId="{A0C1D18D-20E7-48CC-871D-0CA5CC1C618E}" type="presParOf" srcId="{A53019D6-443A-43F8-AD71-56EEBEC13022}" destId="{6968C195-BD94-4790-A6F2-DDCB54339704}" srcOrd="1" destOrd="0" presId="urn:microsoft.com/office/officeart/2016/7/layout/LinearArrowProcessNumbered"/>
    <dgm:cxn modelId="{C6138F64-0B84-497E-A838-664246E7A8DE}" type="presParOf" srcId="{6968C195-BD94-4790-A6F2-DDCB54339704}" destId="{443A7647-ADF5-4295-946F-58E2E057379F}" srcOrd="0" destOrd="0" presId="urn:microsoft.com/office/officeart/2016/7/layout/LinearArrowProcessNumbered"/>
    <dgm:cxn modelId="{9CC5556B-1414-47C4-9717-23C31E499EFB}" type="presParOf" srcId="{6968C195-BD94-4790-A6F2-DDCB54339704}" destId="{48FE03F1-374C-4ABB-BC22-972A342519CC}" srcOrd="1" destOrd="0" presId="urn:microsoft.com/office/officeart/2016/7/layout/LinearArrowProcessNumbered"/>
    <dgm:cxn modelId="{2A7E0436-A98A-4F73-9AAA-76AE276A0FDF}" type="presParOf" srcId="{6968C195-BD94-4790-A6F2-DDCB54339704}" destId="{16A545EC-1EE2-4B63-8192-1151CFAB523D}" srcOrd="2" destOrd="0" presId="urn:microsoft.com/office/officeart/2016/7/layout/LinearArrowProcessNumbered"/>
    <dgm:cxn modelId="{31A52E96-669F-4C12-81DE-C8D7F5E1FF6D}" type="presParOf" srcId="{6968C195-BD94-4790-A6F2-DDCB54339704}" destId="{F37B008D-F65D-45D7-B429-5FCA25E0A762}" srcOrd="3" destOrd="0" presId="urn:microsoft.com/office/officeart/2016/7/layout/LinearArrowProcessNumbered"/>
    <dgm:cxn modelId="{AAE9FD02-02EB-487C-B2E4-1F994643146C}" type="presParOf" srcId="{A53019D6-443A-43F8-AD71-56EEBEC13022}" destId="{EF8882C3-1402-47A0-BD26-D0B44F3561E1}"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A0CF99-D443-45F7-8C96-88D9CF93A4A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B631DC8-585A-484F-AB3B-D90ED9EE03CB}">
      <dgm:prSet phldrT="[Text]"/>
      <dgm:spPr>
        <a:solidFill>
          <a:srgbClr val="A6093D"/>
        </a:solidFill>
      </dgm:spPr>
      <dgm:t>
        <a:bodyPr/>
        <a:lstStyle/>
        <a:p>
          <a:r>
            <a:rPr lang="en-US" dirty="0"/>
            <a:t>Hygienist walks patient to front desk for scheduling next OB appointment</a:t>
          </a:r>
        </a:p>
      </dgm:t>
    </dgm:pt>
    <dgm:pt modelId="{E4E63CDB-F231-47B6-A8D7-CA9C3A747507}" type="parTrans" cxnId="{BA82D875-3063-4482-8435-7E11ABEA0243}">
      <dgm:prSet/>
      <dgm:spPr/>
      <dgm:t>
        <a:bodyPr/>
        <a:lstStyle/>
        <a:p>
          <a:endParaRPr lang="en-US"/>
        </a:p>
      </dgm:t>
    </dgm:pt>
    <dgm:pt modelId="{B36F71EA-5AB5-43E5-AF29-5F4F5DEF16F2}" type="sibTrans" cxnId="{BA82D875-3063-4482-8435-7E11ABEA0243}">
      <dgm:prSet/>
      <dgm:spPr>
        <a:solidFill>
          <a:srgbClr val="A6093D"/>
        </a:solidFill>
      </dgm:spPr>
      <dgm:t>
        <a:bodyPr/>
        <a:lstStyle/>
        <a:p>
          <a:endParaRPr lang="en-US"/>
        </a:p>
      </dgm:t>
    </dgm:pt>
    <dgm:pt modelId="{09B84A3B-1521-4E2A-AA39-63C7306AEF12}">
      <dgm:prSet phldrT="[Text]"/>
      <dgm:spPr/>
      <dgm:t>
        <a:bodyPr/>
        <a:lstStyle/>
        <a:p>
          <a:endParaRPr lang="en-US" dirty="0"/>
        </a:p>
      </dgm:t>
    </dgm:pt>
    <dgm:pt modelId="{DA2ABB0A-98F4-42C3-B3AC-96149AB790CA}" type="sibTrans" cxnId="{9C136829-7B87-4BE6-AF56-503053C2E140}">
      <dgm:prSet/>
      <dgm:spPr/>
      <dgm:t>
        <a:bodyPr/>
        <a:lstStyle/>
        <a:p>
          <a:endParaRPr lang="en-US"/>
        </a:p>
      </dgm:t>
    </dgm:pt>
    <dgm:pt modelId="{338B21A9-5331-4116-BD4A-2DD32664941C}" type="parTrans" cxnId="{9C136829-7B87-4BE6-AF56-503053C2E140}">
      <dgm:prSet/>
      <dgm:spPr/>
      <dgm:t>
        <a:bodyPr/>
        <a:lstStyle/>
        <a:p>
          <a:endParaRPr lang="en-US"/>
        </a:p>
      </dgm:t>
    </dgm:pt>
    <dgm:pt modelId="{52A3A8FD-DE8D-4670-AD2A-9C1F5E4AB462}">
      <dgm:prSet phldrT="[Text]"/>
      <dgm:spPr>
        <a:solidFill>
          <a:srgbClr val="A6093D"/>
        </a:solidFill>
      </dgm:spPr>
      <dgm:t>
        <a:bodyPr/>
        <a:lstStyle/>
        <a:p>
          <a:r>
            <a:rPr lang="en-US" dirty="0"/>
            <a:t>Hygienist completes initial oral screening</a:t>
          </a:r>
        </a:p>
      </dgm:t>
    </dgm:pt>
    <dgm:pt modelId="{DDBC098A-D7E4-472F-B34E-8973F3D13D03}" type="parTrans" cxnId="{29FFE272-0C68-451B-8858-4DDF4EA77AD3}">
      <dgm:prSet/>
      <dgm:spPr/>
      <dgm:t>
        <a:bodyPr/>
        <a:lstStyle/>
        <a:p>
          <a:endParaRPr lang="en-US"/>
        </a:p>
      </dgm:t>
    </dgm:pt>
    <dgm:pt modelId="{6B6A3710-42D6-4992-82C9-CB9C99ECA9BF}" type="sibTrans" cxnId="{29FFE272-0C68-451B-8858-4DDF4EA77AD3}">
      <dgm:prSet/>
      <dgm:spPr>
        <a:noFill/>
      </dgm:spPr>
      <dgm:t>
        <a:bodyPr/>
        <a:lstStyle/>
        <a:p>
          <a:endParaRPr lang="en-US"/>
        </a:p>
      </dgm:t>
    </dgm:pt>
    <dgm:pt modelId="{C6C01DD2-B1B3-4974-B750-344B6CE20CC7}">
      <dgm:prSet phldrT="[Text]"/>
      <dgm:spPr>
        <a:solidFill>
          <a:srgbClr val="A6093D"/>
        </a:solidFill>
      </dgm:spPr>
      <dgm:t>
        <a:bodyPr/>
        <a:lstStyle/>
        <a:p>
          <a:r>
            <a:rPr lang="en-US" dirty="0"/>
            <a:t>Hygienist schedules appropriate appointments in dental department</a:t>
          </a:r>
        </a:p>
      </dgm:t>
    </dgm:pt>
    <dgm:pt modelId="{488F79D1-6167-4FB3-9720-95CEE0C4B0B0}" type="parTrans" cxnId="{7A0462A3-2B16-480D-8A13-9C2D5B4218F6}">
      <dgm:prSet/>
      <dgm:spPr/>
      <dgm:t>
        <a:bodyPr/>
        <a:lstStyle/>
        <a:p>
          <a:endParaRPr lang="en-US"/>
        </a:p>
      </dgm:t>
    </dgm:pt>
    <dgm:pt modelId="{3A055F7D-E770-4611-92BA-5D219A85D674}" type="sibTrans" cxnId="{7A0462A3-2B16-480D-8A13-9C2D5B4218F6}">
      <dgm:prSet/>
      <dgm:spPr>
        <a:solidFill>
          <a:srgbClr val="A6093D"/>
        </a:solidFill>
      </dgm:spPr>
      <dgm:t>
        <a:bodyPr/>
        <a:lstStyle/>
        <a:p>
          <a:endParaRPr lang="en-US"/>
        </a:p>
      </dgm:t>
    </dgm:pt>
    <dgm:pt modelId="{109FE768-5A0D-40E9-AE33-63D0B06E53AC}">
      <dgm:prSet phldrT="[Text]"/>
      <dgm:spPr>
        <a:solidFill>
          <a:srgbClr val="A6093D"/>
        </a:solidFill>
      </dgm:spPr>
      <dgm:t>
        <a:bodyPr/>
        <a:lstStyle/>
        <a:p>
          <a:r>
            <a:rPr lang="en-US" dirty="0"/>
            <a:t>Hygienist completes tracking form</a:t>
          </a:r>
        </a:p>
      </dgm:t>
    </dgm:pt>
    <dgm:pt modelId="{EB149CE6-1A48-40AD-BD01-628310CDC8D7}" type="parTrans" cxnId="{A932E146-0196-46BE-9C27-4C93206B2150}">
      <dgm:prSet/>
      <dgm:spPr/>
      <dgm:t>
        <a:bodyPr/>
        <a:lstStyle/>
        <a:p>
          <a:endParaRPr lang="en-US"/>
        </a:p>
      </dgm:t>
    </dgm:pt>
    <dgm:pt modelId="{91649538-C767-46AE-B9AF-6EF5D9406A98}" type="sibTrans" cxnId="{A932E146-0196-46BE-9C27-4C93206B2150}">
      <dgm:prSet/>
      <dgm:spPr>
        <a:solidFill>
          <a:srgbClr val="A6093D"/>
        </a:solidFill>
      </dgm:spPr>
      <dgm:t>
        <a:bodyPr/>
        <a:lstStyle/>
        <a:p>
          <a:endParaRPr lang="en-US"/>
        </a:p>
      </dgm:t>
    </dgm:pt>
    <dgm:pt modelId="{5E2BE720-BECD-4A82-8FE6-B7A3E347981A}" type="pres">
      <dgm:prSet presAssocID="{41A0CF99-D443-45F7-8C96-88D9CF93A4A8}" presName="Name0" presStyleCnt="0">
        <dgm:presLayoutVars>
          <dgm:dir/>
          <dgm:resizeHandles val="exact"/>
        </dgm:presLayoutVars>
      </dgm:prSet>
      <dgm:spPr/>
      <dgm:t>
        <a:bodyPr/>
        <a:lstStyle/>
        <a:p>
          <a:endParaRPr lang="en-US"/>
        </a:p>
      </dgm:t>
    </dgm:pt>
    <dgm:pt modelId="{AF30B4E5-4609-4294-87B2-49C203B3E7FC}" type="pres">
      <dgm:prSet presAssocID="{DB631DC8-585A-484F-AB3B-D90ED9EE03CB}" presName="composite" presStyleCnt="0"/>
      <dgm:spPr/>
    </dgm:pt>
    <dgm:pt modelId="{0DCDAF6C-62CB-451A-8B43-0A0AB3B542F9}" type="pres">
      <dgm:prSet presAssocID="{DB631DC8-585A-484F-AB3B-D90ED9EE03CB}"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92D56543-AF72-4D31-B8E3-5FB6AC9194BF}" type="pres">
      <dgm:prSet presAssocID="{DB631DC8-585A-484F-AB3B-D90ED9EE03CB}" presName="txNode" presStyleLbl="node1" presStyleIdx="0" presStyleCnt="5">
        <dgm:presLayoutVars>
          <dgm:bulletEnabled val="1"/>
        </dgm:presLayoutVars>
      </dgm:prSet>
      <dgm:spPr/>
      <dgm:t>
        <a:bodyPr/>
        <a:lstStyle/>
        <a:p>
          <a:endParaRPr lang="en-US"/>
        </a:p>
      </dgm:t>
    </dgm:pt>
    <dgm:pt modelId="{9F4A3E51-9CE0-45B4-9523-D9B1DD3C5E12}" type="pres">
      <dgm:prSet presAssocID="{B36F71EA-5AB5-43E5-AF29-5F4F5DEF16F2}" presName="sibTrans" presStyleLbl="sibTrans2D1" presStyleIdx="0" presStyleCnt="4" custFlipHor="1"/>
      <dgm:spPr/>
      <dgm:t>
        <a:bodyPr/>
        <a:lstStyle/>
        <a:p>
          <a:endParaRPr lang="en-US"/>
        </a:p>
      </dgm:t>
    </dgm:pt>
    <dgm:pt modelId="{7DDC52B4-C2C5-4254-8174-DC2833E8E642}" type="pres">
      <dgm:prSet presAssocID="{B36F71EA-5AB5-43E5-AF29-5F4F5DEF16F2}" presName="connTx" presStyleLbl="sibTrans2D1" presStyleIdx="0" presStyleCnt="4"/>
      <dgm:spPr/>
      <dgm:t>
        <a:bodyPr/>
        <a:lstStyle/>
        <a:p>
          <a:endParaRPr lang="en-US"/>
        </a:p>
      </dgm:t>
    </dgm:pt>
    <dgm:pt modelId="{AC3E514E-B63A-4157-9395-A84AC6B448E8}" type="pres">
      <dgm:prSet presAssocID="{C6C01DD2-B1B3-4974-B750-344B6CE20CC7}" presName="composite" presStyleCnt="0"/>
      <dgm:spPr/>
    </dgm:pt>
    <dgm:pt modelId="{134DBBE1-9B6F-4716-AA68-F5AD3F7F5346}" type="pres">
      <dgm:prSet presAssocID="{C6C01DD2-B1B3-4974-B750-344B6CE20CC7}" presName="imagSh" presStyleLbl="b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64F06831-1D10-4258-BAD3-9085DB177892}" type="pres">
      <dgm:prSet presAssocID="{C6C01DD2-B1B3-4974-B750-344B6CE20CC7}" presName="txNode" presStyleLbl="node1" presStyleIdx="1" presStyleCnt="5">
        <dgm:presLayoutVars>
          <dgm:bulletEnabled val="1"/>
        </dgm:presLayoutVars>
      </dgm:prSet>
      <dgm:spPr/>
      <dgm:t>
        <a:bodyPr/>
        <a:lstStyle/>
        <a:p>
          <a:endParaRPr lang="en-US"/>
        </a:p>
      </dgm:t>
    </dgm:pt>
    <dgm:pt modelId="{1EC2215D-50E0-4028-A0BF-C357A8550BA2}" type="pres">
      <dgm:prSet presAssocID="{3A055F7D-E770-4611-92BA-5D219A85D674}" presName="sibTrans" presStyleLbl="sibTrans2D1" presStyleIdx="1" presStyleCnt="4" custFlipHor="1"/>
      <dgm:spPr/>
      <dgm:t>
        <a:bodyPr/>
        <a:lstStyle/>
        <a:p>
          <a:endParaRPr lang="en-US"/>
        </a:p>
      </dgm:t>
    </dgm:pt>
    <dgm:pt modelId="{6617A934-2608-4EB7-A10C-4264821F8E70}" type="pres">
      <dgm:prSet presAssocID="{3A055F7D-E770-4611-92BA-5D219A85D674}" presName="connTx" presStyleLbl="sibTrans2D1" presStyleIdx="1" presStyleCnt="4"/>
      <dgm:spPr/>
      <dgm:t>
        <a:bodyPr/>
        <a:lstStyle/>
        <a:p>
          <a:endParaRPr lang="en-US"/>
        </a:p>
      </dgm:t>
    </dgm:pt>
    <dgm:pt modelId="{EFA5F59D-A9C6-4CF3-B974-EF3BFD5B1F02}" type="pres">
      <dgm:prSet presAssocID="{109FE768-5A0D-40E9-AE33-63D0B06E53AC}" presName="composite" presStyleCnt="0"/>
      <dgm:spPr/>
    </dgm:pt>
    <dgm:pt modelId="{510BB34B-9ED3-4318-8370-A98D9AFDB614}" type="pres">
      <dgm:prSet presAssocID="{109FE768-5A0D-40E9-AE33-63D0B06E53AC}" presName="imagSh" presStyleLbl="b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B741C289-0215-467E-9995-C93DE787703D}" type="pres">
      <dgm:prSet presAssocID="{109FE768-5A0D-40E9-AE33-63D0B06E53AC}" presName="txNode" presStyleLbl="node1" presStyleIdx="2" presStyleCnt="5">
        <dgm:presLayoutVars>
          <dgm:bulletEnabled val="1"/>
        </dgm:presLayoutVars>
      </dgm:prSet>
      <dgm:spPr/>
      <dgm:t>
        <a:bodyPr/>
        <a:lstStyle/>
        <a:p>
          <a:endParaRPr lang="en-US"/>
        </a:p>
      </dgm:t>
    </dgm:pt>
    <dgm:pt modelId="{2C80E3DE-D0FC-4575-A44E-A36BB839BC42}" type="pres">
      <dgm:prSet presAssocID="{91649538-C767-46AE-B9AF-6EF5D9406A98}" presName="sibTrans" presStyleLbl="sibTrans2D1" presStyleIdx="2" presStyleCnt="4" custFlipHor="1"/>
      <dgm:spPr/>
      <dgm:t>
        <a:bodyPr/>
        <a:lstStyle/>
        <a:p>
          <a:endParaRPr lang="en-US"/>
        </a:p>
      </dgm:t>
    </dgm:pt>
    <dgm:pt modelId="{E000C15B-12F1-43F3-B6C2-FC5BB4F3E846}" type="pres">
      <dgm:prSet presAssocID="{91649538-C767-46AE-B9AF-6EF5D9406A98}" presName="connTx" presStyleLbl="sibTrans2D1" presStyleIdx="2" presStyleCnt="4"/>
      <dgm:spPr/>
      <dgm:t>
        <a:bodyPr/>
        <a:lstStyle/>
        <a:p>
          <a:endParaRPr lang="en-US"/>
        </a:p>
      </dgm:t>
    </dgm:pt>
    <dgm:pt modelId="{E43615B2-FFFE-4571-9A76-40935E79583C}" type="pres">
      <dgm:prSet presAssocID="{52A3A8FD-DE8D-4670-AD2A-9C1F5E4AB462}" presName="composite" presStyleCnt="0"/>
      <dgm:spPr/>
    </dgm:pt>
    <dgm:pt modelId="{89436522-163A-4655-9FF8-EEA352EF5A2D}" type="pres">
      <dgm:prSet presAssocID="{52A3A8FD-DE8D-4670-AD2A-9C1F5E4AB462}" presName="imagSh" presStyleLbl="b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F157063C-7616-4B73-9DCD-DC1B56A1EDC4}" type="pres">
      <dgm:prSet presAssocID="{52A3A8FD-DE8D-4670-AD2A-9C1F5E4AB462}" presName="txNode" presStyleLbl="node1" presStyleIdx="3" presStyleCnt="5">
        <dgm:presLayoutVars>
          <dgm:bulletEnabled val="1"/>
        </dgm:presLayoutVars>
      </dgm:prSet>
      <dgm:spPr/>
      <dgm:t>
        <a:bodyPr/>
        <a:lstStyle/>
        <a:p>
          <a:endParaRPr lang="en-US"/>
        </a:p>
      </dgm:t>
    </dgm:pt>
    <dgm:pt modelId="{0B41A830-07B4-477F-9C31-3F9308510F23}" type="pres">
      <dgm:prSet presAssocID="{6B6A3710-42D6-4992-82C9-CB9C99ECA9BF}" presName="sibTrans" presStyleLbl="sibTrans2D1" presStyleIdx="3" presStyleCnt="4" custFlipHor="1"/>
      <dgm:spPr/>
      <dgm:t>
        <a:bodyPr/>
        <a:lstStyle/>
        <a:p>
          <a:endParaRPr lang="en-US"/>
        </a:p>
      </dgm:t>
    </dgm:pt>
    <dgm:pt modelId="{9C746933-AF64-47A3-A7BD-02EEEB12B2B9}" type="pres">
      <dgm:prSet presAssocID="{6B6A3710-42D6-4992-82C9-CB9C99ECA9BF}" presName="connTx" presStyleLbl="sibTrans2D1" presStyleIdx="3" presStyleCnt="4"/>
      <dgm:spPr/>
      <dgm:t>
        <a:bodyPr/>
        <a:lstStyle/>
        <a:p>
          <a:endParaRPr lang="en-US"/>
        </a:p>
      </dgm:t>
    </dgm:pt>
    <dgm:pt modelId="{F5C06E94-738B-4288-B8A4-4678141EEA59}" type="pres">
      <dgm:prSet presAssocID="{09B84A3B-1521-4E2A-AA39-63C7306AEF12}" presName="composite" presStyleCnt="0"/>
      <dgm:spPr/>
    </dgm:pt>
    <dgm:pt modelId="{FF6185CA-7D79-4101-B2A8-C8FF3148ABDB}" type="pres">
      <dgm:prSet presAssocID="{09B84A3B-1521-4E2A-AA39-63C7306AEF12}" presName="imagSh" presStyleLbl="bgImgPlace1" presStyleIdx="4" presStyleCnt="5" custScaleY="31658"/>
      <dgm:spPr>
        <a:prstGeom prst="leftArrow">
          <a:avLst/>
        </a:prstGeom>
        <a:solidFill>
          <a:srgbClr val="002D72"/>
        </a:solidFill>
      </dgm:spPr>
    </dgm:pt>
    <dgm:pt modelId="{B7D0A3CD-0DD5-4B74-B6C1-4B938E5A75BF}" type="pres">
      <dgm:prSet presAssocID="{09B84A3B-1521-4E2A-AA39-63C7306AEF12}" presName="txNode" presStyleLbl="node1" presStyleIdx="4" presStyleCnt="5" custAng="16200000" custFlipVert="1" custScaleY="70856" custLinFactNeighborX="-16501" custLinFactNeighborY="-62431">
        <dgm:presLayoutVars>
          <dgm:bulletEnabled val="1"/>
        </dgm:presLayoutVars>
      </dgm:prSet>
      <dgm:spPr>
        <a:prstGeom prst="bentUpArrow">
          <a:avLst/>
        </a:prstGeom>
      </dgm:spPr>
      <dgm:t>
        <a:bodyPr/>
        <a:lstStyle/>
        <a:p>
          <a:endParaRPr lang="en-US"/>
        </a:p>
      </dgm:t>
    </dgm:pt>
  </dgm:ptLst>
  <dgm:cxnLst>
    <dgm:cxn modelId="{BA82D875-3063-4482-8435-7E11ABEA0243}" srcId="{41A0CF99-D443-45F7-8C96-88D9CF93A4A8}" destId="{DB631DC8-585A-484F-AB3B-D90ED9EE03CB}" srcOrd="0" destOrd="0" parTransId="{E4E63CDB-F231-47B6-A8D7-CA9C3A747507}" sibTransId="{B36F71EA-5AB5-43E5-AF29-5F4F5DEF16F2}"/>
    <dgm:cxn modelId="{F422C2C0-4094-44AA-A027-A1968F510E9D}" type="presOf" srcId="{B36F71EA-5AB5-43E5-AF29-5F4F5DEF16F2}" destId="{7DDC52B4-C2C5-4254-8174-DC2833E8E642}" srcOrd="1" destOrd="0" presId="urn:microsoft.com/office/officeart/2005/8/layout/hProcess10"/>
    <dgm:cxn modelId="{29FFE272-0C68-451B-8858-4DDF4EA77AD3}" srcId="{41A0CF99-D443-45F7-8C96-88D9CF93A4A8}" destId="{52A3A8FD-DE8D-4670-AD2A-9C1F5E4AB462}" srcOrd="3" destOrd="0" parTransId="{DDBC098A-D7E4-472F-B34E-8973F3D13D03}" sibTransId="{6B6A3710-42D6-4992-82C9-CB9C99ECA9BF}"/>
    <dgm:cxn modelId="{E55370BB-74FC-42DD-900B-11292C9B7B0D}" type="presOf" srcId="{41A0CF99-D443-45F7-8C96-88D9CF93A4A8}" destId="{5E2BE720-BECD-4A82-8FE6-B7A3E347981A}" srcOrd="0" destOrd="0" presId="urn:microsoft.com/office/officeart/2005/8/layout/hProcess10"/>
    <dgm:cxn modelId="{AFA9781E-2B72-40E2-9C97-7F7B20069F77}" type="presOf" srcId="{DB631DC8-585A-484F-AB3B-D90ED9EE03CB}" destId="{92D56543-AF72-4D31-B8E3-5FB6AC9194BF}" srcOrd="0" destOrd="0" presId="urn:microsoft.com/office/officeart/2005/8/layout/hProcess10"/>
    <dgm:cxn modelId="{A932E146-0196-46BE-9C27-4C93206B2150}" srcId="{41A0CF99-D443-45F7-8C96-88D9CF93A4A8}" destId="{109FE768-5A0D-40E9-AE33-63D0B06E53AC}" srcOrd="2" destOrd="0" parTransId="{EB149CE6-1A48-40AD-BD01-628310CDC8D7}" sibTransId="{91649538-C767-46AE-B9AF-6EF5D9406A98}"/>
    <dgm:cxn modelId="{DA61EEAB-2CE2-4AC8-B121-962C828FD795}" type="presOf" srcId="{109FE768-5A0D-40E9-AE33-63D0B06E53AC}" destId="{B741C289-0215-467E-9995-C93DE787703D}" srcOrd="0" destOrd="0" presId="urn:microsoft.com/office/officeart/2005/8/layout/hProcess10"/>
    <dgm:cxn modelId="{42CF1EA4-7817-4C8E-8232-534DA7BB9D8A}" type="presOf" srcId="{09B84A3B-1521-4E2A-AA39-63C7306AEF12}" destId="{B7D0A3CD-0DD5-4B74-B6C1-4B938E5A75BF}" srcOrd="0" destOrd="0" presId="urn:microsoft.com/office/officeart/2005/8/layout/hProcess10"/>
    <dgm:cxn modelId="{5371CFD6-3FCC-428F-8EFC-48F405CB331F}" type="presOf" srcId="{91649538-C767-46AE-B9AF-6EF5D9406A98}" destId="{2C80E3DE-D0FC-4575-A44E-A36BB839BC42}" srcOrd="0" destOrd="0" presId="urn:microsoft.com/office/officeart/2005/8/layout/hProcess10"/>
    <dgm:cxn modelId="{3A6F0F44-8F37-40D1-911A-057AF57F97CC}" type="presOf" srcId="{3A055F7D-E770-4611-92BA-5D219A85D674}" destId="{6617A934-2608-4EB7-A10C-4264821F8E70}" srcOrd="1" destOrd="0" presId="urn:microsoft.com/office/officeart/2005/8/layout/hProcess10"/>
    <dgm:cxn modelId="{77B7B47E-1CD0-4FD5-8AC3-33884D65B5EC}" type="presOf" srcId="{91649538-C767-46AE-B9AF-6EF5D9406A98}" destId="{E000C15B-12F1-43F3-B6C2-FC5BB4F3E846}" srcOrd="1" destOrd="0" presId="urn:microsoft.com/office/officeart/2005/8/layout/hProcess10"/>
    <dgm:cxn modelId="{7093B3A9-2C07-416E-AE50-88749AD30BCF}" type="presOf" srcId="{6B6A3710-42D6-4992-82C9-CB9C99ECA9BF}" destId="{9C746933-AF64-47A3-A7BD-02EEEB12B2B9}" srcOrd="1" destOrd="0" presId="urn:microsoft.com/office/officeart/2005/8/layout/hProcess10"/>
    <dgm:cxn modelId="{87BF43D5-BB40-41ED-B35B-5DA74A36CB63}" type="presOf" srcId="{52A3A8FD-DE8D-4670-AD2A-9C1F5E4AB462}" destId="{F157063C-7616-4B73-9DCD-DC1B56A1EDC4}" srcOrd="0" destOrd="0" presId="urn:microsoft.com/office/officeart/2005/8/layout/hProcess10"/>
    <dgm:cxn modelId="{8A1CF3DE-4677-4772-AA9D-52F92526325F}" type="presOf" srcId="{B36F71EA-5AB5-43E5-AF29-5F4F5DEF16F2}" destId="{9F4A3E51-9CE0-45B4-9523-D9B1DD3C5E12}" srcOrd="0" destOrd="0" presId="urn:microsoft.com/office/officeart/2005/8/layout/hProcess10"/>
    <dgm:cxn modelId="{829BEA96-C8EC-4CF9-8F81-B66392AFA326}" type="presOf" srcId="{C6C01DD2-B1B3-4974-B750-344B6CE20CC7}" destId="{64F06831-1D10-4258-BAD3-9085DB177892}" srcOrd="0" destOrd="0" presId="urn:microsoft.com/office/officeart/2005/8/layout/hProcess10"/>
    <dgm:cxn modelId="{9C136829-7B87-4BE6-AF56-503053C2E140}" srcId="{41A0CF99-D443-45F7-8C96-88D9CF93A4A8}" destId="{09B84A3B-1521-4E2A-AA39-63C7306AEF12}" srcOrd="4" destOrd="0" parTransId="{338B21A9-5331-4116-BD4A-2DD32664941C}" sibTransId="{DA2ABB0A-98F4-42C3-B3AC-96149AB790CA}"/>
    <dgm:cxn modelId="{7A0462A3-2B16-480D-8A13-9C2D5B4218F6}" srcId="{41A0CF99-D443-45F7-8C96-88D9CF93A4A8}" destId="{C6C01DD2-B1B3-4974-B750-344B6CE20CC7}" srcOrd="1" destOrd="0" parTransId="{488F79D1-6167-4FB3-9720-95CEE0C4B0B0}" sibTransId="{3A055F7D-E770-4611-92BA-5D219A85D674}"/>
    <dgm:cxn modelId="{51355C3B-5FAD-4DB9-A364-E22F12AA59E7}" type="presOf" srcId="{6B6A3710-42D6-4992-82C9-CB9C99ECA9BF}" destId="{0B41A830-07B4-477F-9C31-3F9308510F23}" srcOrd="0" destOrd="0" presId="urn:microsoft.com/office/officeart/2005/8/layout/hProcess10"/>
    <dgm:cxn modelId="{93B2F180-56B5-4084-B7D4-9AE332B278A5}" type="presOf" srcId="{3A055F7D-E770-4611-92BA-5D219A85D674}" destId="{1EC2215D-50E0-4028-A0BF-C357A8550BA2}" srcOrd="0" destOrd="0" presId="urn:microsoft.com/office/officeart/2005/8/layout/hProcess10"/>
    <dgm:cxn modelId="{4BDAA2EF-7861-438B-87CB-E2D9F057E279}" type="presParOf" srcId="{5E2BE720-BECD-4A82-8FE6-B7A3E347981A}" destId="{AF30B4E5-4609-4294-87B2-49C203B3E7FC}" srcOrd="0" destOrd="0" presId="urn:microsoft.com/office/officeart/2005/8/layout/hProcess10"/>
    <dgm:cxn modelId="{D9462678-17BA-4F04-8A50-46BE18BCF9D6}" type="presParOf" srcId="{AF30B4E5-4609-4294-87B2-49C203B3E7FC}" destId="{0DCDAF6C-62CB-451A-8B43-0A0AB3B542F9}" srcOrd="0" destOrd="0" presId="urn:microsoft.com/office/officeart/2005/8/layout/hProcess10"/>
    <dgm:cxn modelId="{78ADDA07-41EF-40A5-986C-CF89AFC63816}" type="presParOf" srcId="{AF30B4E5-4609-4294-87B2-49C203B3E7FC}" destId="{92D56543-AF72-4D31-B8E3-5FB6AC9194BF}" srcOrd="1" destOrd="0" presId="urn:microsoft.com/office/officeart/2005/8/layout/hProcess10"/>
    <dgm:cxn modelId="{BBC7F182-FA45-459E-9A98-C4A809C7309F}" type="presParOf" srcId="{5E2BE720-BECD-4A82-8FE6-B7A3E347981A}" destId="{9F4A3E51-9CE0-45B4-9523-D9B1DD3C5E12}" srcOrd="1" destOrd="0" presId="urn:microsoft.com/office/officeart/2005/8/layout/hProcess10"/>
    <dgm:cxn modelId="{921A1A6F-438B-4F78-8DF9-629E644AB68A}" type="presParOf" srcId="{9F4A3E51-9CE0-45B4-9523-D9B1DD3C5E12}" destId="{7DDC52B4-C2C5-4254-8174-DC2833E8E642}" srcOrd="0" destOrd="0" presId="urn:microsoft.com/office/officeart/2005/8/layout/hProcess10"/>
    <dgm:cxn modelId="{844AB1A9-7054-449E-94AC-F738B78DCE7D}" type="presParOf" srcId="{5E2BE720-BECD-4A82-8FE6-B7A3E347981A}" destId="{AC3E514E-B63A-4157-9395-A84AC6B448E8}" srcOrd="2" destOrd="0" presId="urn:microsoft.com/office/officeart/2005/8/layout/hProcess10"/>
    <dgm:cxn modelId="{E7C4BCA3-C5B4-45D8-91AA-A54820B74AEE}" type="presParOf" srcId="{AC3E514E-B63A-4157-9395-A84AC6B448E8}" destId="{134DBBE1-9B6F-4716-AA68-F5AD3F7F5346}" srcOrd="0" destOrd="0" presId="urn:microsoft.com/office/officeart/2005/8/layout/hProcess10"/>
    <dgm:cxn modelId="{BE54044E-95A9-45A0-BDB4-B209A0B30E17}" type="presParOf" srcId="{AC3E514E-B63A-4157-9395-A84AC6B448E8}" destId="{64F06831-1D10-4258-BAD3-9085DB177892}" srcOrd="1" destOrd="0" presId="urn:microsoft.com/office/officeart/2005/8/layout/hProcess10"/>
    <dgm:cxn modelId="{4E16DDA0-2D91-4155-B14E-7011D0EC2778}" type="presParOf" srcId="{5E2BE720-BECD-4A82-8FE6-B7A3E347981A}" destId="{1EC2215D-50E0-4028-A0BF-C357A8550BA2}" srcOrd="3" destOrd="0" presId="urn:microsoft.com/office/officeart/2005/8/layout/hProcess10"/>
    <dgm:cxn modelId="{56577A5C-3457-45B2-8AA2-893215E4B4F7}" type="presParOf" srcId="{1EC2215D-50E0-4028-A0BF-C357A8550BA2}" destId="{6617A934-2608-4EB7-A10C-4264821F8E70}" srcOrd="0" destOrd="0" presId="urn:microsoft.com/office/officeart/2005/8/layout/hProcess10"/>
    <dgm:cxn modelId="{98A4587E-EE09-4560-A7A4-9B79D85E5BA7}" type="presParOf" srcId="{5E2BE720-BECD-4A82-8FE6-B7A3E347981A}" destId="{EFA5F59D-A9C6-4CF3-B974-EF3BFD5B1F02}" srcOrd="4" destOrd="0" presId="urn:microsoft.com/office/officeart/2005/8/layout/hProcess10"/>
    <dgm:cxn modelId="{D7508A3D-8A56-4764-8F78-C6C010F5467B}" type="presParOf" srcId="{EFA5F59D-A9C6-4CF3-B974-EF3BFD5B1F02}" destId="{510BB34B-9ED3-4318-8370-A98D9AFDB614}" srcOrd="0" destOrd="0" presId="urn:microsoft.com/office/officeart/2005/8/layout/hProcess10"/>
    <dgm:cxn modelId="{E1B6DCF4-EFB0-49BF-AB24-B8F460641394}" type="presParOf" srcId="{EFA5F59D-A9C6-4CF3-B974-EF3BFD5B1F02}" destId="{B741C289-0215-467E-9995-C93DE787703D}" srcOrd="1" destOrd="0" presId="urn:microsoft.com/office/officeart/2005/8/layout/hProcess10"/>
    <dgm:cxn modelId="{8275BB70-1A7E-43A6-B5C9-DAB312FCED4D}" type="presParOf" srcId="{5E2BE720-BECD-4A82-8FE6-B7A3E347981A}" destId="{2C80E3DE-D0FC-4575-A44E-A36BB839BC42}" srcOrd="5" destOrd="0" presId="urn:microsoft.com/office/officeart/2005/8/layout/hProcess10"/>
    <dgm:cxn modelId="{984E464D-5E04-4ECD-8632-0341FD1D81D4}" type="presParOf" srcId="{2C80E3DE-D0FC-4575-A44E-A36BB839BC42}" destId="{E000C15B-12F1-43F3-B6C2-FC5BB4F3E846}" srcOrd="0" destOrd="0" presId="urn:microsoft.com/office/officeart/2005/8/layout/hProcess10"/>
    <dgm:cxn modelId="{8160E6A7-B430-4305-97C4-13531A431321}" type="presParOf" srcId="{5E2BE720-BECD-4A82-8FE6-B7A3E347981A}" destId="{E43615B2-FFFE-4571-9A76-40935E79583C}" srcOrd="6" destOrd="0" presId="urn:microsoft.com/office/officeart/2005/8/layout/hProcess10"/>
    <dgm:cxn modelId="{2F06D23E-07C0-49EC-A78F-D1B10E93608B}" type="presParOf" srcId="{E43615B2-FFFE-4571-9A76-40935E79583C}" destId="{89436522-163A-4655-9FF8-EEA352EF5A2D}" srcOrd="0" destOrd="0" presId="urn:microsoft.com/office/officeart/2005/8/layout/hProcess10"/>
    <dgm:cxn modelId="{D72C9035-AD0F-4C77-9717-6DE51DA5B25A}" type="presParOf" srcId="{E43615B2-FFFE-4571-9A76-40935E79583C}" destId="{F157063C-7616-4B73-9DCD-DC1B56A1EDC4}" srcOrd="1" destOrd="0" presId="urn:microsoft.com/office/officeart/2005/8/layout/hProcess10"/>
    <dgm:cxn modelId="{CCC5CE87-7A6D-488A-B504-55F2F53BDEB1}" type="presParOf" srcId="{5E2BE720-BECD-4A82-8FE6-B7A3E347981A}" destId="{0B41A830-07B4-477F-9C31-3F9308510F23}" srcOrd="7" destOrd="0" presId="urn:microsoft.com/office/officeart/2005/8/layout/hProcess10"/>
    <dgm:cxn modelId="{34F0F4BC-EC10-4145-9F72-A0646C98B58C}" type="presParOf" srcId="{0B41A830-07B4-477F-9C31-3F9308510F23}" destId="{9C746933-AF64-47A3-A7BD-02EEEB12B2B9}" srcOrd="0" destOrd="0" presId="urn:microsoft.com/office/officeart/2005/8/layout/hProcess10"/>
    <dgm:cxn modelId="{1FD08034-1034-409A-8097-D7F7F37B4D02}" type="presParOf" srcId="{5E2BE720-BECD-4A82-8FE6-B7A3E347981A}" destId="{F5C06E94-738B-4288-B8A4-4678141EEA59}" srcOrd="8" destOrd="0" presId="urn:microsoft.com/office/officeart/2005/8/layout/hProcess10"/>
    <dgm:cxn modelId="{96AE52A4-92FE-4363-A245-BBAD1405C912}" type="presParOf" srcId="{F5C06E94-738B-4288-B8A4-4678141EEA59}" destId="{FF6185CA-7D79-4101-B2A8-C8FF3148ABDB}" srcOrd="0" destOrd="0" presId="urn:microsoft.com/office/officeart/2005/8/layout/hProcess10"/>
    <dgm:cxn modelId="{0225CEC7-6A19-422D-81CD-166B7C5B9E89}" type="presParOf" srcId="{F5C06E94-738B-4288-B8A4-4678141EEA59}" destId="{B7D0A3CD-0DD5-4B74-B6C1-4B938E5A75BF}"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A0CF99-D443-45F7-8C96-88D9CF93A4A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B631DC8-585A-484F-AB3B-D90ED9EE03CB}">
      <dgm:prSet phldrT="[Text]"/>
      <dgm:spPr>
        <a:solidFill>
          <a:srgbClr val="002D72"/>
        </a:solidFill>
      </dgm:spPr>
      <dgm:t>
        <a:bodyPr/>
        <a:lstStyle/>
        <a:p>
          <a:r>
            <a:rPr lang="en-US" dirty="0"/>
            <a:t>Hygienist schedules OB patient for 2</a:t>
          </a:r>
          <a:r>
            <a:rPr lang="en-US" baseline="30000" dirty="0"/>
            <a:t>nd</a:t>
          </a:r>
          <a:r>
            <a:rPr lang="en-US" dirty="0"/>
            <a:t> trimester visit (during 24-26-week OB recheck)</a:t>
          </a:r>
        </a:p>
      </dgm:t>
    </dgm:pt>
    <dgm:pt modelId="{E4E63CDB-F231-47B6-A8D7-CA9C3A747507}" type="parTrans" cxnId="{BA82D875-3063-4482-8435-7E11ABEA0243}">
      <dgm:prSet/>
      <dgm:spPr/>
      <dgm:t>
        <a:bodyPr/>
        <a:lstStyle/>
        <a:p>
          <a:endParaRPr lang="en-US"/>
        </a:p>
      </dgm:t>
    </dgm:pt>
    <dgm:pt modelId="{B36F71EA-5AB5-43E5-AF29-5F4F5DEF16F2}" type="sibTrans" cxnId="{BA82D875-3063-4482-8435-7E11ABEA0243}">
      <dgm:prSet/>
      <dgm:spPr>
        <a:solidFill>
          <a:srgbClr val="002D72"/>
        </a:solidFill>
      </dgm:spPr>
      <dgm:t>
        <a:bodyPr/>
        <a:lstStyle/>
        <a:p>
          <a:endParaRPr lang="en-US"/>
        </a:p>
      </dgm:t>
    </dgm:pt>
    <dgm:pt modelId="{1BD40230-625F-44E9-990A-699B8B8D7A36}">
      <dgm:prSet phldrT="[Text]"/>
      <dgm:spPr>
        <a:solidFill>
          <a:srgbClr val="002D72"/>
        </a:solidFill>
      </dgm:spPr>
      <dgm:t>
        <a:bodyPr/>
        <a:lstStyle/>
        <a:p>
          <a:r>
            <a:rPr lang="en-US" dirty="0"/>
            <a:t>Front desk checks patient in and attaches “DENTAL” card to encounters</a:t>
          </a:r>
        </a:p>
      </dgm:t>
    </dgm:pt>
    <dgm:pt modelId="{4C426DF6-EB3F-43BD-B298-5A2BD795D8DA}" type="parTrans" cxnId="{404F9C1E-4EC6-48B4-92BA-0B089CD5744D}">
      <dgm:prSet/>
      <dgm:spPr/>
      <dgm:t>
        <a:bodyPr/>
        <a:lstStyle/>
        <a:p>
          <a:endParaRPr lang="en-US"/>
        </a:p>
      </dgm:t>
    </dgm:pt>
    <dgm:pt modelId="{9FEB524E-2F2E-43B8-9FDF-CDBECF3DB586}" type="sibTrans" cxnId="{404F9C1E-4EC6-48B4-92BA-0B089CD5744D}">
      <dgm:prSet/>
      <dgm:spPr>
        <a:solidFill>
          <a:srgbClr val="002D72"/>
        </a:solidFill>
      </dgm:spPr>
      <dgm:t>
        <a:bodyPr/>
        <a:lstStyle/>
        <a:p>
          <a:endParaRPr lang="en-US"/>
        </a:p>
      </dgm:t>
    </dgm:pt>
    <dgm:pt modelId="{E99335BB-0C00-48AB-8410-924C2FBF98B7}">
      <dgm:prSet phldrT="[Text]"/>
      <dgm:spPr/>
      <dgm:t>
        <a:bodyPr/>
        <a:lstStyle/>
        <a:p>
          <a:r>
            <a:rPr lang="en-US" dirty="0"/>
            <a:t>Patient is seen by Care Coordinator and taken to exam room</a:t>
          </a:r>
        </a:p>
      </dgm:t>
    </dgm:pt>
    <dgm:pt modelId="{9FB10E17-E30F-42BF-A4F1-AB0602DECC7C}" type="parTrans" cxnId="{BDFA85DD-9BF2-4039-A9BF-367C8D4ACA3E}">
      <dgm:prSet/>
      <dgm:spPr/>
      <dgm:t>
        <a:bodyPr/>
        <a:lstStyle/>
        <a:p>
          <a:endParaRPr lang="en-US"/>
        </a:p>
      </dgm:t>
    </dgm:pt>
    <dgm:pt modelId="{E0BCE4F7-39D7-4D24-9F01-3B197DD57ED2}" type="sibTrans" cxnId="{BDFA85DD-9BF2-4039-A9BF-367C8D4ACA3E}">
      <dgm:prSet/>
      <dgm:spPr>
        <a:solidFill>
          <a:srgbClr val="002D72"/>
        </a:solidFill>
      </dgm:spPr>
      <dgm:t>
        <a:bodyPr/>
        <a:lstStyle/>
        <a:p>
          <a:endParaRPr lang="en-US"/>
        </a:p>
      </dgm:t>
    </dgm:pt>
    <dgm:pt modelId="{FA5CA111-D0FE-425E-AA10-9B4FE876FCBD}">
      <dgm:prSet phldrT="[Text]"/>
      <dgm:spPr/>
      <dgm:t>
        <a:bodyPr/>
        <a:lstStyle/>
        <a:p>
          <a:r>
            <a:rPr lang="en-US" dirty="0"/>
            <a:t>Patient sees OB provider in exam room</a:t>
          </a:r>
        </a:p>
      </dgm:t>
    </dgm:pt>
    <dgm:pt modelId="{6C7C6702-E060-4A2D-BE3B-13BC1937F19D}" type="parTrans" cxnId="{DCBA701C-4281-4556-B8DF-00AD2D8B016E}">
      <dgm:prSet/>
      <dgm:spPr/>
      <dgm:t>
        <a:bodyPr/>
        <a:lstStyle/>
        <a:p>
          <a:endParaRPr lang="en-US"/>
        </a:p>
      </dgm:t>
    </dgm:pt>
    <dgm:pt modelId="{48E6FB72-5771-4D5B-8304-F8CDA3653BE9}" type="sibTrans" cxnId="{DCBA701C-4281-4556-B8DF-00AD2D8B016E}">
      <dgm:prSet/>
      <dgm:spPr>
        <a:solidFill>
          <a:srgbClr val="002D72"/>
        </a:solidFill>
      </dgm:spPr>
      <dgm:t>
        <a:bodyPr/>
        <a:lstStyle/>
        <a:p>
          <a:endParaRPr lang="en-US"/>
        </a:p>
      </dgm:t>
    </dgm:pt>
    <dgm:pt modelId="{60834100-356A-460E-BC20-AD0ED6FA4179}">
      <dgm:prSet phldrT="[Text]"/>
      <dgm:spPr/>
      <dgm:t>
        <a:bodyPr/>
        <a:lstStyle/>
        <a:p>
          <a:r>
            <a:rPr lang="en-US" dirty="0"/>
            <a:t>Care Coordinator brings patient to hygiene room</a:t>
          </a:r>
        </a:p>
      </dgm:t>
    </dgm:pt>
    <dgm:pt modelId="{ABDC44E0-CBB2-4BA0-9CF4-C0D40F840C8D}" type="parTrans" cxnId="{9F15F496-0421-4D18-8861-6D21360293D0}">
      <dgm:prSet/>
      <dgm:spPr/>
      <dgm:t>
        <a:bodyPr/>
        <a:lstStyle/>
        <a:p>
          <a:endParaRPr lang="en-US"/>
        </a:p>
      </dgm:t>
    </dgm:pt>
    <dgm:pt modelId="{AD9D8C42-71EB-4341-9C0A-01847B42A695}" type="sibTrans" cxnId="{9F15F496-0421-4D18-8861-6D21360293D0}">
      <dgm:prSet/>
      <dgm:spPr/>
      <dgm:t>
        <a:bodyPr/>
        <a:lstStyle/>
        <a:p>
          <a:endParaRPr lang="en-US"/>
        </a:p>
      </dgm:t>
    </dgm:pt>
    <dgm:pt modelId="{5E2BE720-BECD-4A82-8FE6-B7A3E347981A}" type="pres">
      <dgm:prSet presAssocID="{41A0CF99-D443-45F7-8C96-88D9CF93A4A8}" presName="Name0" presStyleCnt="0">
        <dgm:presLayoutVars>
          <dgm:dir/>
          <dgm:resizeHandles val="exact"/>
        </dgm:presLayoutVars>
      </dgm:prSet>
      <dgm:spPr/>
      <dgm:t>
        <a:bodyPr/>
        <a:lstStyle/>
        <a:p>
          <a:endParaRPr lang="en-US"/>
        </a:p>
      </dgm:t>
    </dgm:pt>
    <dgm:pt modelId="{AF30B4E5-4609-4294-87B2-49C203B3E7FC}" type="pres">
      <dgm:prSet presAssocID="{DB631DC8-585A-484F-AB3B-D90ED9EE03CB}" presName="composite" presStyleCnt="0"/>
      <dgm:spPr/>
    </dgm:pt>
    <dgm:pt modelId="{0DCDAF6C-62CB-451A-8B43-0A0AB3B542F9}" type="pres">
      <dgm:prSet presAssocID="{DB631DC8-585A-484F-AB3B-D90ED9EE03CB}"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92D56543-AF72-4D31-B8E3-5FB6AC9194BF}" type="pres">
      <dgm:prSet presAssocID="{DB631DC8-585A-484F-AB3B-D90ED9EE03CB}" presName="txNode" presStyleLbl="node1" presStyleIdx="0" presStyleCnt="5">
        <dgm:presLayoutVars>
          <dgm:bulletEnabled val="1"/>
        </dgm:presLayoutVars>
      </dgm:prSet>
      <dgm:spPr/>
      <dgm:t>
        <a:bodyPr/>
        <a:lstStyle/>
        <a:p>
          <a:endParaRPr lang="en-US"/>
        </a:p>
      </dgm:t>
    </dgm:pt>
    <dgm:pt modelId="{91346A65-79CC-44D5-85AB-7079DC118835}" type="pres">
      <dgm:prSet presAssocID="{B36F71EA-5AB5-43E5-AF29-5F4F5DEF16F2}" presName="sibTrans" presStyleLbl="sibTrans2D1" presStyleIdx="0" presStyleCnt="4"/>
      <dgm:spPr/>
      <dgm:t>
        <a:bodyPr/>
        <a:lstStyle/>
        <a:p>
          <a:endParaRPr lang="en-US"/>
        </a:p>
      </dgm:t>
    </dgm:pt>
    <dgm:pt modelId="{CE011558-36CF-4A0F-8C60-E04BDFD538F8}" type="pres">
      <dgm:prSet presAssocID="{B36F71EA-5AB5-43E5-AF29-5F4F5DEF16F2}" presName="connTx" presStyleLbl="sibTrans2D1" presStyleIdx="0" presStyleCnt="4"/>
      <dgm:spPr/>
      <dgm:t>
        <a:bodyPr/>
        <a:lstStyle/>
        <a:p>
          <a:endParaRPr lang="en-US"/>
        </a:p>
      </dgm:t>
    </dgm:pt>
    <dgm:pt modelId="{3BBEC5A4-D935-4732-A7A5-15A78B704471}" type="pres">
      <dgm:prSet presAssocID="{1BD40230-625F-44E9-990A-699B8B8D7A36}" presName="composite" presStyleCnt="0"/>
      <dgm:spPr/>
    </dgm:pt>
    <dgm:pt modelId="{41B5C3C5-72DC-45E5-9808-C9674120BE7F}" type="pres">
      <dgm:prSet presAssocID="{1BD40230-625F-44E9-990A-699B8B8D7A36}" presName="imagSh"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4A4E6F6F-44FF-4F07-99D0-A13403B6F6F1}" type="pres">
      <dgm:prSet presAssocID="{1BD40230-625F-44E9-990A-699B8B8D7A36}" presName="txNode" presStyleLbl="node1" presStyleIdx="1" presStyleCnt="5">
        <dgm:presLayoutVars>
          <dgm:bulletEnabled val="1"/>
        </dgm:presLayoutVars>
      </dgm:prSet>
      <dgm:spPr/>
      <dgm:t>
        <a:bodyPr/>
        <a:lstStyle/>
        <a:p>
          <a:endParaRPr lang="en-US"/>
        </a:p>
      </dgm:t>
    </dgm:pt>
    <dgm:pt modelId="{25AFA6CF-BDD7-4C8C-BE24-50E2BF507191}" type="pres">
      <dgm:prSet presAssocID="{9FEB524E-2F2E-43B8-9FDF-CDBECF3DB586}" presName="sibTrans" presStyleLbl="sibTrans2D1" presStyleIdx="1" presStyleCnt="4"/>
      <dgm:spPr/>
      <dgm:t>
        <a:bodyPr/>
        <a:lstStyle/>
        <a:p>
          <a:endParaRPr lang="en-US"/>
        </a:p>
      </dgm:t>
    </dgm:pt>
    <dgm:pt modelId="{42E4097D-DFDA-4C17-BA69-622EE5BC6594}" type="pres">
      <dgm:prSet presAssocID="{9FEB524E-2F2E-43B8-9FDF-CDBECF3DB586}" presName="connTx" presStyleLbl="sibTrans2D1" presStyleIdx="1" presStyleCnt="4"/>
      <dgm:spPr/>
      <dgm:t>
        <a:bodyPr/>
        <a:lstStyle/>
        <a:p>
          <a:endParaRPr lang="en-US"/>
        </a:p>
      </dgm:t>
    </dgm:pt>
    <dgm:pt modelId="{D8C6D778-642E-4558-A261-6C6C6AC92526}" type="pres">
      <dgm:prSet presAssocID="{E99335BB-0C00-48AB-8410-924C2FBF98B7}" presName="composite" presStyleCnt="0"/>
      <dgm:spPr/>
    </dgm:pt>
    <dgm:pt modelId="{FB4FEC22-08BE-4FC4-A22D-83F7D8A531D2}" type="pres">
      <dgm:prSet presAssocID="{E99335BB-0C00-48AB-8410-924C2FBF98B7}" presName="imagSh" presStyleLbl="b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3180376C-B30B-4171-A271-20414BC64162}" type="pres">
      <dgm:prSet presAssocID="{E99335BB-0C00-48AB-8410-924C2FBF98B7}" presName="txNode" presStyleLbl="node1" presStyleIdx="2" presStyleCnt="5">
        <dgm:presLayoutVars>
          <dgm:bulletEnabled val="1"/>
        </dgm:presLayoutVars>
      </dgm:prSet>
      <dgm:spPr/>
      <dgm:t>
        <a:bodyPr/>
        <a:lstStyle/>
        <a:p>
          <a:endParaRPr lang="en-US"/>
        </a:p>
      </dgm:t>
    </dgm:pt>
    <dgm:pt modelId="{72E069CB-4470-4DA0-A2B6-A192EBF6EDF3}" type="pres">
      <dgm:prSet presAssocID="{E0BCE4F7-39D7-4D24-9F01-3B197DD57ED2}" presName="sibTrans" presStyleLbl="sibTrans2D1" presStyleIdx="2" presStyleCnt="4"/>
      <dgm:spPr/>
      <dgm:t>
        <a:bodyPr/>
        <a:lstStyle/>
        <a:p>
          <a:endParaRPr lang="en-US"/>
        </a:p>
      </dgm:t>
    </dgm:pt>
    <dgm:pt modelId="{B2AA1BF2-E79A-4BF1-B354-D940B17041E8}" type="pres">
      <dgm:prSet presAssocID="{E0BCE4F7-39D7-4D24-9F01-3B197DD57ED2}" presName="connTx" presStyleLbl="sibTrans2D1" presStyleIdx="2" presStyleCnt="4"/>
      <dgm:spPr/>
      <dgm:t>
        <a:bodyPr/>
        <a:lstStyle/>
        <a:p>
          <a:endParaRPr lang="en-US"/>
        </a:p>
      </dgm:t>
    </dgm:pt>
    <dgm:pt modelId="{9FB25A01-DE51-456A-AFA9-7478383DFB89}" type="pres">
      <dgm:prSet presAssocID="{FA5CA111-D0FE-425E-AA10-9B4FE876FCBD}" presName="composite" presStyleCnt="0"/>
      <dgm:spPr/>
    </dgm:pt>
    <dgm:pt modelId="{20BDA77F-05B4-4106-8106-31234BB10AFA}" type="pres">
      <dgm:prSet presAssocID="{FA5CA111-D0FE-425E-AA10-9B4FE876FCBD}" presName="imagSh"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FA8AAB17-2130-4CB1-881F-178D6C64EA9B}" type="pres">
      <dgm:prSet presAssocID="{FA5CA111-D0FE-425E-AA10-9B4FE876FCBD}" presName="txNode" presStyleLbl="node1" presStyleIdx="3" presStyleCnt="5">
        <dgm:presLayoutVars>
          <dgm:bulletEnabled val="1"/>
        </dgm:presLayoutVars>
      </dgm:prSet>
      <dgm:spPr/>
      <dgm:t>
        <a:bodyPr/>
        <a:lstStyle/>
        <a:p>
          <a:endParaRPr lang="en-US"/>
        </a:p>
      </dgm:t>
    </dgm:pt>
    <dgm:pt modelId="{137B7CC2-5A60-48E5-9453-71B0AF270537}" type="pres">
      <dgm:prSet presAssocID="{48E6FB72-5771-4D5B-8304-F8CDA3653BE9}" presName="sibTrans" presStyleLbl="sibTrans2D1" presStyleIdx="3" presStyleCnt="4"/>
      <dgm:spPr/>
      <dgm:t>
        <a:bodyPr/>
        <a:lstStyle/>
        <a:p>
          <a:endParaRPr lang="en-US"/>
        </a:p>
      </dgm:t>
    </dgm:pt>
    <dgm:pt modelId="{74EB0DF9-AC0B-4F73-ADA9-F02B00086744}" type="pres">
      <dgm:prSet presAssocID="{48E6FB72-5771-4D5B-8304-F8CDA3653BE9}" presName="connTx" presStyleLbl="sibTrans2D1" presStyleIdx="3" presStyleCnt="4"/>
      <dgm:spPr/>
      <dgm:t>
        <a:bodyPr/>
        <a:lstStyle/>
        <a:p>
          <a:endParaRPr lang="en-US"/>
        </a:p>
      </dgm:t>
    </dgm:pt>
    <dgm:pt modelId="{B88BA23D-411D-4775-B8A7-B716EEA13A3F}" type="pres">
      <dgm:prSet presAssocID="{60834100-356A-460E-BC20-AD0ED6FA4179}" presName="composite" presStyleCnt="0"/>
      <dgm:spPr/>
    </dgm:pt>
    <dgm:pt modelId="{217477B5-7387-4A6F-8132-2329CA5AF16D}" type="pres">
      <dgm:prSet presAssocID="{60834100-356A-460E-BC20-AD0ED6FA4179}" presName="imagSh" presStyleLbl="bgImgPlace1" presStyleIdx="4"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1FE1C2C9-79AF-439B-8526-E17F7E6DEA8B}" type="pres">
      <dgm:prSet presAssocID="{60834100-356A-460E-BC20-AD0ED6FA4179}" presName="txNode" presStyleLbl="node1" presStyleIdx="4" presStyleCnt="5">
        <dgm:presLayoutVars>
          <dgm:bulletEnabled val="1"/>
        </dgm:presLayoutVars>
      </dgm:prSet>
      <dgm:spPr/>
      <dgm:t>
        <a:bodyPr/>
        <a:lstStyle/>
        <a:p>
          <a:endParaRPr lang="en-US"/>
        </a:p>
      </dgm:t>
    </dgm:pt>
  </dgm:ptLst>
  <dgm:cxnLst>
    <dgm:cxn modelId="{E55370BB-74FC-42DD-900B-11292C9B7B0D}" type="presOf" srcId="{41A0CF99-D443-45F7-8C96-88D9CF93A4A8}" destId="{5E2BE720-BECD-4A82-8FE6-B7A3E347981A}" srcOrd="0" destOrd="0" presId="urn:microsoft.com/office/officeart/2005/8/layout/hProcess10"/>
    <dgm:cxn modelId="{97E97598-214D-4F42-B55F-35B9650653F8}" type="presOf" srcId="{9FEB524E-2F2E-43B8-9FDF-CDBECF3DB586}" destId="{25AFA6CF-BDD7-4C8C-BE24-50E2BF507191}" srcOrd="0" destOrd="0" presId="urn:microsoft.com/office/officeart/2005/8/layout/hProcess10"/>
    <dgm:cxn modelId="{AFA9781E-2B72-40E2-9C97-7F7B20069F77}" type="presOf" srcId="{DB631DC8-585A-484F-AB3B-D90ED9EE03CB}" destId="{92D56543-AF72-4D31-B8E3-5FB6AC9194BF}" srcOrd="0" destOrd="0" presId="urn:microsoft.com/office/officeart/2005/8/layout/hProcess10"/>
    <dgm:cxn modelId="{BF80A72D-AF6C-4953-9800-6E1008259948}" type="presOf" srcId="{1BD40230-625F-44E9-990A-699B8B8D7A36}" destId="{4A4E6F6F-44FF-4F07-99D0-A13403B6F6F1}" srcOrd="0" destOrd="0" presId="urn:microsoft.com/office/officeart/2005/8/layout/hProcess10"/>
    <dgm:cxn modelId="{3B922144-AF89-409B-B1A5-6870400686C3}" type="presOf" srcId="{48E6FB72-5771-4D5B-8304-F8CDA3653BE9}" destId="{137B7CC2-5A60-48E5-9453-71B0AF270537}" srcOrd="0" destOrd="0" presId="urn:microsoft.com/office/officeart/2005/8/layout/hProcess10"/>
    <dgm:cxn modelId="{CDC8E95E-CFB1-402B-8490-A84EFB467F38}" type="presOf" srcId="{9FEB524E-2F2E-43B8-9FDF-CDBECF3DB586}" destId="{42E4097D-DFDA-4C17-BA69-622EE5BC6594}" srcOrd="1" destOrd="0" presId="urn:microsoft.com/office/officeart/2005/8/layout/hProcess10"/>
    <dgm:cxn modelId="{05729AE9-A9FD-4B10-9862-2A4D98EA7F0E}" type="presOf" srcId="{FA5CA111-D0FE-425E-AA10-9B4FE876FCBD}" destId="{FA8AAB17-2130-4CB1-881F-178D6C64EA9B}" srcOrd="0" destOrd="0" presId="urn:microsoft.com/office/officeart/2005/8/layout/hProcess10"/>
    <dgm:cxn modelId="{6BE321B1-97D4-4116-BC58-A8BD23055D18}" type="presOf" srcId="{48E6FB72-5771-4D5B-8304-F8CDA3653BE9}" destId="{74EB0DF9-AC0B-4F73-ADA9-F02B00086744}" srcOrd="1" destOrd="0" presId="urn:microsoft.com/office/officeart/2005/8/layout/hProcess10"/>
    <dgm:cxn modelId="{404F9C1E-4EC6-48B4-92BA-0B089CD5744D}" srcId="{41A0CF99-D443-45F7-8C96-88D9CF93A4A8}" destId="{1BD40230-625F-44E9-990A-699B8B8D7A36}" srcOrd="1" destOrd="0" parTransId="{4C426DF6-EB3F-43BD-B298-5A2BD795D8DA}" sibTransId="{9FEB524E-2F2E-43B8-9FDF-CDBECF3DB586}"/>
    <dgm:cxn modelId="{251761BD-849F-4588-93FB-9781C50442CB}" type="presOf" srcId="{B36F71EA-5AB5-43E5-AF29-5F4F5DEF16F2}" destId="{91346A65-79CC-44D5-85AB-7079DC118835}" srcOrd="0" destOrd="0" presId="urn:microsoft.com/office/officeart/2005/8/layout/hProcess10"/>
    <dgm:cxn modelId="{BDFA85DD-9BF2-4039-A9BF-367C8D4ACA3E}" srcId="{41A0CF99-D443-45F7-8C96-88D9CF93A4A8}" destId="{E99335BB-0C00-48AB-8410-924C2FBF98B7}" srcOrd="2" destOrd="0" parTransId="{9FB10E17-E30F-42BF-A4F1-AB0602DECC7C}" sibTransId="{E0BCE4F7-39D7-4D24-9F01-3B197DD57ED2}"/>
    <dgm:cxn modelId="{C2945F61-966F-4958-8748-212DAB83710D}" type="presOf" srcId="{E0BCE4F7-39D7-4D24-9F01-3B197DD57ED2}" destId="{72E069CB-4470-4DA0-A2B6-A192EBF6EDF3}" srcOrd="0" destOrd="0" presId="urn:microsoft.com/office/officeart/2005/8/layout/hProcess10"/>
    <dgm:cxn modelId="{91E2C74F-9411-4071-8CE0-6ED27ECB2652}" type="presOf" srcId="{E0BCE4F7-39D7-4D24-9F01-3B197DD57ED2}" destId="{B2AA1BF2-E79A-4BF1-B354-D940B17041E8}" srcOrd="1" destOrd="0" presId="urn:microsoft.com/office/officeart/2005/8/layout/hProcess10"/>
    <dgm:cxn modelId="{9F15F496-0421-4D18-8861-6D21360293D0}" srcId="{41A0CF99-D443-45F7-8C96-88D9CF93A4A8}" destId="{60834100-356A-460E-BC20-AD0ED6FA4179}" srcOrd="4" destOrd="0" parTransId="{ABDC44E0-CBB2-4BA0-9CF4-C0D40F840C8D}" sibTransId="{AD9D8C42-71EB-4341-9C0A-01847B42A695}"/>
    <dgm:cxn modelId="{DCBA701C-4281-4556-B8DF-00AD2D8B016E}" srcId="{41A0CF99-D443-45F7-8C96-88D9CF93A4A8}" destId="{FA5CA111-D0FE-425E-AA10-9B4FE876FCBD}" srcOrd="3" destOrd="0" parTransId="{6C7C6702-E060-4A2D-BE3B-13BC1937F19D}" sibTransId="{48E6FB72-5771-4D5B-8304-F8CDA3653BE9}"/>
    <dgm:cxn modelId="{06C0699D-B378-4CFD-89F9-F2E4E6B68C18}" type="presOf" srcId="{B36F71EA-5AB5-43E5-AF29-5F4F5DEF16F2}" destId="{CE011558-36CF-4A0F-8C60-E04BDFD538F8}" srcOrd="1" destOrd="0" presId="urn:microsoft.com/office/officeart/2005/8/layout/hProcess10"/>
    <dgm:cxn modelId="{078B1C5B-3ED7-41CC-9984-2763157AD842}" type="presOf" srcId="{E99335BB-0C00-48AB-8410-924C2FBF98B7}" destId="{3180376C-B30B-4171-A271-20414BC64162}" srcOrd="0" destOrd="0" presId="urn:microsoft.com/office/officeart/2005/8/layout/hProcess10"/>
    <dgm:cxn modelId="{DA8EEF49-AB35-4A46-8D54-93F96103C887}" type="presOf" srcId="{60834100-356A-460E-BC20-AD0ED6FA4179}" destId="{1FE1C2C9-79AF-439B-8526-E17F7E6DEA8B}" srcOrd="0" destOrd="0" presId="urn:microsoft.com/office/officeart/2005/8/layout/hProcess10"/>
    <dgm:cxn modelId="{BA82D875-3063-4482-8435-7E11ABEA0243}" srcId="{41A0CF99-D443-45F7-8C96-88D9CF93A4A8}" destId="{DB631DC8-585A-484F-AB3B-D90ED9EE03CB}" srcOrd="0" destOrd="0" parTransId="{E4E63CDB-F231-47B6-A8D7-CA9C3A747507}" sibTransId="{B36F71EA-5AB5-43E5-AF29-5F4F5DEF16F2}"/>
    <dgm:cxn modelId="{4BDAA2EF-7861-438B-87CB-E2D9F057E279}" type="presParOf" srcId="{5E2BE720-BECD-4A82-8FE6-B7A3E347981A}" destId="{AF30B4E5-4609-4294-87B2-49C203B3E7FC}" srcOrd="0" destOrd="0" presId="urn:microsoft.com/office/officeart/2005/8/layout/hProcess10"/>
    <dgm:cxn modelId="{D9462678-17BA-4F04-8A50-46BE18BCF9D6}" type="presParOf" srcId="{AF30B4E5-4609-4294-87B2-49C203B3E7FC}" destId="{0DCDAF6C-62CB-451A-8B43-0A0AB3B542F9}" srcOrd="0" destOrd="0" presId="urn:microsoft.com/office/officeart/2005/8/layout/hProcess10"/>
    <dgm:cxn modelId="{78ADDA07-41EF-40A5-986C-CF89AFC63816}" type="presParOf" srcId="{AF30B4E5-4609-4294-87B2-49C203B3E7FC}" destId="{92D56543-AF72-4D31-B8E3-5FB6AC9194BF}" srcOrd="1" destOrd="0" presId="urn:microsoft.com/office/officeart/2005/8/layout/hProcess10"/>
    <dgm:cxn modelId="{5AB30B8B-9ACC-451E-9D2A-8C7FE6411131}" type="presParOf" srcId="{5E2BE720-BECD-4A82-8FE6-B7A3E347981A}" destId="{91346A65-79CC-44D5-85AB-7079DC118835}" srcOrd="1" destOrd="0" presId="urn:microsoft.com/office/officeart/2005/8/layout/hProcess10"/>
    <dgm:cxn modelId="{3A67E31A-9E93-46FF-8279-211B13E72CDD}" type="presParOf" srcId="{91346A65-79CC-44D5-85AB-7079DC118835}" destId="{CE011558-36CF-4A0F-8C60-E04BDFD538F8}" srcOrd="0" destOrd="0" presId="urn:microsoft.com/office/officeart/2005/8/layout/hProcess10"/>
    <dgm:cxn modelId="{8336DCB8-9EB8-4931-B149-7419E6413917}" type="presParOf" srcId="{5E2BE720-BECD-4A82-8FE6-B7A3E347981A}" destId="{3BBEC5A4-D935-4732-A7A5-15A78B704471}" srcOrd="2" destOrd="0" presId="urn:microsoft.com/office/officeart/2005/8/layout/hProcess10"/>
    <dgm:cxn modelId="{24E1E94B-7697-4021-BF3D-9E980CEF7972}" type="presParOf" srcId="{3BBEC5A4-D935-4732-A7A5-15A78B704471}" destId="{41B5C3C5-72DC-45E5-9808-C9674120BE7F}" srcOrd="0" destOrd="0" presId="urn:microsoft.com/office/officeart/2005/8/layout/hProcess10"/>
    <dgm:cxn modelId="{58A6394D-A777-4A5B-944A-DA2A0A544D69}" type="presParOf" srcId="{3BBEC5A4-D935-4732-A7A5-15A78B704471}" destId="{4A4E6F6F-44FF-4F07-99D0-A13403B6F6F1}" srcOrd="1" destOrd="0" presId="urn:microsoft.com/office/officeart/2005/8/layout/hProcess10"/>
    <dgm:cxn modelId="{F5C18536-AB1D-49EA-94FF-2E535B2EBFDF}" type="presParOf" srcId="{5E2BE720-BECD-4A82-8FE6-B7A3E347981A}" destId="{25AFA6CF-BDD7-4C8C-BE24-50E2BF507191}" srcOrd="3" destOrd="0" presId="urn:microsoft.com/office/officeart/2005/8/layout/hProcess10"/>
    <dgm:cxn modelId="{4904F05F-6A7A-4A71-8A9F-8B654FDEFE81}" type="presParOf" srcId="{25AFA6CF-BDD7-4C8C-BE24-50E2BF507191}" destId="{42E4097D-DFDA-4C17-BA69-622EE5BC6594}" srcOrd="0" destOrd="0" presId="urn:microsoft.com/office/officeart/2005/8/layout/hProcess10"/>
    <dgm:cxn modelId="{B4CFBA31-43F5-4C18-A268-7EBDD65B19C0}" type="presParOf" srcId="{5E2BE720-BECD-4A82-8FE6-B7A3E347981A}" destId="{D8C6D778-642E-4558-A261-6C6C6AC92526}" srcOrd="4" destOrd="0" presId="urn:microsoft.com/office/officeart/2005/8/layout/hProcess10"/>
    <dgm:cxn modelId="{FAB9E5E6-FD29-487B-A57A-2CF4D2485153}" type="presParOf" srcId="{D8C6D778-642E-4558-A261-6C6C6AC92526}" destId="{FB4FEC22-08BE-4FC4-A22D-83F7D8A531D2}" srcOrd="0" destOrd="0" presId="urn:microsoft.com/office/officeart/2005/8/layout/hProcess10"/>
    <dgm:cxn modelId="{124D3650-07E3-4A49-89EA-4A27E149EE9D}" type="presParOf" srcId="{D8C6D778-642E-4558-A261-6C6C6AC92526}" destId="{3180376C-B30B-4171-A271-20414BC64162}" srcOrd="1" destOrd="0" presId="urn:microsoft.com/office/officeart/2005/8/layout/hProcess10"/>
    <dgm:cxn modelId="{BA9B64CD-08A5-49FF-9FC1-5AFD667016FB}" type="presParOf" srcId="{5E2BE720-BECD-4A82-8FE6-B7A3E347981A}" destId="{72E069CB-4470-4DA0-A2B6-A192EBF6EDF3}" srcOrd="5" destOrd="0" presId="urn:microsoft.com/office/officeart/2005/8/layout/hProcess10"/>
    <dgm:cxn modelId="{FC227005-7AAF-4562-ADE6-4B1569229477}" type="presParOf" srcId="{72E069CB-4470-4DA0-A2B6-A192EBF6EDF3}" destId="{B2AA1BF2-E79A-4BF1-B354-D940B17041E8}" srcOrd="0" destOrd="0" presId="urn:microsoft.com/office/officeart/2005/8/layout/hProcess10"/>
    <dgm:cxn modelId="{46FC4F9B-831F-4B15-BEDD-E26092DA1909}" type="presParOf" srcId="{5E2BE720-BECD-4A82-8FE6-B7A3E347981A}" destId="{9FB25A01-DE51-456A-AFA9-7478383DFB89}" srcOrd="6" destOrd="0" presId="urn:microsoft.com/office/officeart/2005/8/layout/hProcess10"/>
    <dgm:cxn modelId="{9B2657CC-613A-4FFA-A7A2-B42959F0E5E9}" type="presParOf" srcId="{9FB25A01-DE51-456A-AFA9-7478383DFB89}" destId="{20BDA77F-05B4-4106-8106-31234BB10AFA}" srcOrd="0" destOrd="0" presId="urn:microsoft.com/office/officeart/2005/8/layout/hProcess10"/>
    <dgm:cxn modelId="{5E2F7869-30FD-414E-91EF-1B82AB4B39AF}" type="presParOf" srcId="{9FB25A01-DE51-456A-AFA9-7478383DFB89}" destId="{FA8AAB17-2130-4CB1-881F-178D6C64EA9B}" srcOrd="1" destOrd="0" presId="urn:microsoft.com/office/officeart/2005/8/layout/hProcess10"/>
    <dgm:cxn modelId="{F16F2E59-E7E1-4CA4-9F2E-9ADE323DD952}" type="presParOf" srcId="{5E2BE720-BECD-4A82-8FE6-B7A3E347981A}" destId="{137B7CC2-5A60-48E5-9453-71B0AF270537}" srcOrd="7" destOrd="0" presId="urn:microsoft.com/office/officeart/2005/8/layout/hProcess10"/>
    <dgm:cxn modelId="{1220E81A-9CDF-48BF-AB7D-94BE21B784B7}" type="presParOf" srcId="{137B7CC2-5A60-48E5-9453-71B0AF270537}" destId="{74EB0DF9-AC0B-4F73-ADA9-F02B00086744}" srcOrd="0" destOrd="0" presId="urn:microsoft.com/office/officeart/2005/8/layout/hProcess10"/>
    <dgm:cxn modelId="{6E16ED02-59B5-4278-84C7-8AD8261067F6}" type="presParOf" srcId="{5E2BE720-BECD-4A82-8FE6-B7A3E347981A}" destId="{B88BA23D-411D-4775-B8A7-B716EEA13A3F}" srcOrd="8" destOrd="0" presId="urn:microsoft.com/office/officeart/2005/8/layout/hProcess10"/>
    <dgm:cxn modelId="{4AA5E2D1-DE5F-48AD-80CD-F930F42A597C}" type="presParOf" srcId="{B88BA23D-411D-4775-B8A7-B716EEA13A3F}" destId="{217477B5-7387-4A6F-8132-2329CA5AF16D}" srcOrd="0" destOrd="0" presId="urn:microsoft.com/office/officeart/2005/8/layout/hProcess10"/>
    <dgm:cxn modelId="{4D98DC44-EFF1-4607-9649-0C73B16D88F6}" type="presParOf" srcId="{B88BA23D-411D-4775-B8A7-B716EEA13A3F}" destId="{1FE1C2C9-79AF-439B-8526-E17F7E6DEA8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A0CF99-D443-45F7-8C96-88D9CF93A4A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B631DC8-585A-484F-AB3B-D90ED9EE03CB}">
      <dgm:prSet phldrT="[Text]"/>
      <dgm:spPr>
        <a:solidFill>
          <a:srgbClr val="A6093D"/>
        </a:solidFill>
      </dgm:spPr>
      <dgm:t>
        <a:bodyPr/>
        <a:lstStyle/>
        <a:p>
          <a:r>
            <a:rPr lang="en-US" dirty="0"/>
            <a:t>Hygienist walks patient to front desk for scheduling next OB appointment</a:t>
          </a:r>
        </a:p>
      </dgm:t>
    </dgm:pt>
    <dgm:pt modelId="{E4E63CDB-F231-47B6-A8D7-CA9C3A747507}" type="parTrans" cxnId="{BA82D875-3063-4482-8435-7E11ABEA0243}">
      <dgm:prSet/>
      <dgm:spPr/>
      <dgm:t>
        <a:bodyPr/>
        <a:lstStyle/>
        <a:p>
          <a:endParaRPr lang="en-US"/>
        </a:p>
      </dgm:t>
    </dgm:pt>
    <dgm:pt modelId="{B36F71EA-5AB5-43E5-AF29-5F4F5DEF16F2}" type="sibTrans" cxnId="{BA82D875-3063-4482-8435-7E11ABEA0243}">
      <dgm:prSet/>
      <dgm:spPr>
        <a:solidFill>
          <a:srgbClr val="A6093D"/>
        </a:solidFill>
      </dgm:spPr>
      <dgm:t>
        <a:bodyPr/>
        <a:lstStyle/>
        <a:p>
          <a:endParaRPr lang="en-US"/>
        </a:p>
      </dgm:t>
    </dgm:pt>
    <dgm:pt modelId="{09B84A3B-1521-4E2A-AA39-63C7306AEF12}">
      <dgm:prSet phldrT="[Text]"/>
      <dgm:spPr/>
      <dgm:t>
        <a:bodyPr/>
        <a:lstStyle/>
        <a:p>
          <a:endParaRPr lang="en-US" dirty="0"/>
        </a:p>
      </dgm:t>
    </dgm:pt>
    <dgm:pt modelId="{DA2ABB0A-98F4-42C3-B3AC-96149AB790CA}" type="sibTrans" cxnId="{9C136829-7B87-4BE6-AF56-503053C2E140}">
      <dgm:prSet/>
      <dgm:spPr/>
      <dgm:t>
        <a:bodyPr/>
        <a:lstStyle/>
        <a:p>
          <a:endParaRPr lang="en-US"/>
        </a:p>
      </dgm:t>
    </dgm:pt>
    <dgm:pt modelId="{338B21A9-5331-4116-BD4A-2DD32664941C}" type="parTrans" cxnId="{9C136829-7B87-4BE6-AF56-503053C2E140}">
      <dgm:prSet/>
      <dgm:spPr/>
      <dgm:t>
        <a:bodyPr/>
        <a:lstStyle/>
        <a:p>
          <a:endParaRPr lang="en-US"/>
        </a:p>
      </dgm:t>
    </dgm:pt>
    <dgm:pt modelId="{52A3A8FD-DE8D-4670-AD2A-9C1F5E4AB462}">
      <dgm:prSet phldrT="[Text]"/>
      <dgm:spPr>
        <a:solidFill>
          <a:schemeClr val="accent6">
            <a:lumMod val="40000"/>
            <a:lumOff val="60000"/>
          </a:schemeClr>
        </a:solidFill>
      </dgm:spPr>
      <dgm:t>
        <a:bodyPr/>
        <a:lstStyle/>
        <a:p>
          <a:r>
            <a:rPr lang="en-US" dirty="0">
              <a:solidFill>
                <a:srgbClr val="002D72"/>
              </a:solidFill>
            </a:rPr>
            <a:t>Patient may either see OB provider or hygienist first</a:t>
          </a:r>
        </a:p>
      </dgm:t>
    </dgm:pt>
    <dgm:pt modelId="{DDBC098A-D7E4-472F-B34E-8973F3D13D03}" type="parTrans" cxnId="{29FFE272-0C68-451B-8858-4DDF4EA77AD3}">
      <dgm:prSet/>
      <dgm:spPr/>
      <dgm:t>
        <a:bodyPr/>
        <a:lstStyle/>
        <a:p>
          <a:endParaRPr lang="en-US"/>
        </a:p>
      </dgm:t>
    </dgm:pt>
    <dgm:pt modelId="{6B6A3710-42D6-4992-82C9-CB9C99ECA9BF}" type="sibTrans" cxnId="{29FFE272-0C68-451B-8858-4DDF4EA77AD3}">
      <dgm:prSet/>
      <dgm:spPr>
        <a:noFill/>
      </dgm:spPr>
      <dgm:t>
        <a:bodyPr/>
        <a:lstStyle/>
        <a:p>
          <a:endParaRPr lang="en-US"/>
        </a:p>
      </dgm:t>
    </dgm:pt>
    <dgm:pt modelId="{C6C01DD2-B1B3-4974-B750-344B6CE20CC7}">
      <dgm:prSet phldrT="[Text]"/>
      <dgm:spPr>
        <a:solidFill>
          <a:srgbClr val="A6093D"/>
        </a:solidFill>
      </dgm:spPr>
      <dgm:t>
        <a:bodyPr/>
        <a:lstStyle/>
        <a:p>
          <a:r>
            <a:rPr lang="en-US" dirty="0"/>
            <a:t>Hygienist completes tracking form (and refers to dental department if necessary)</a:t>
          </a:r>
        </a:p>
      </dgm:t>
    </dgm:pt>
    <dgm:pt modelId="{488F79D1-6167-4FB3-9720-95CEE0C4B0B0}" type="parTrans" cxnId="{7A0462A3-2B16-480D-8A13-9C2D5B4218F6}">
      <dgm:prSet/>
      <dgm:spPr/>
      <dgm:t>
        <a:bodyPr/>
        <a:lstStyle/>
        <a:p>
          <a:endParaRPr lang="en-US"/>
        </a:p>
      </dgm:t>
    </dgm:pt>
    <dgm:pt modelId="{3A055F7D-E770-4611-92BA-5D219A85D674}" type="sibTrans" cxnId="{7A0462A3-2B16-480D-8A13-9C2D5B4218F6}">
      <dgm:prSet/>
      <dgm:spPr>
        <a:solidFill>
          <a:srgbClr val="A6093D"/>
        </a:solidFill>
      </dgm:spPr>
      <dgm:t>
        <a:bodyPr/>
        <a:lstStyle/>
        <a:p>
          <a:endParaRPr lang="en-US"/>
        </a:p>
      </dgm:t>
    </dgm:pt>
    <dgm:pt modelId="{109FE768-5A0D-40E9-AE33-63D0B06E53AC}">
      <dgm:prSet phldrT="[Text]"/>
      <dgm:spPr>
        <a:solidFill>
          <a:srgbClr val="A6093D"/>
        </a:solidFill>
      </dgm:spPr>
      <dgm:t>
        <a:bodyPr/>
        <a:lstStyle/>
        <a:p>
          <a:r>
            <a:rPr lang="en-US" dirty="0"/>
            <a:t>Hygienist completes oral screening</a:t>
          </a:r>
        </a:p>
      </dgm:t>
    </dgm:pt>
    <dgm:pt modelId="{EB149CE6-1A48-40AD-BD01-628310CDC8D7}" type="parTrans" cxnId="{A932E146-0196-46BE-9C27-4C93206B2150}">
      <dgm:prSet/>
      <dgm:spPr/>
      <dgm:t>
        <a:bodyPr/>
        <a:lstStyle/>
        <a:p>
          <a:endParaRPr lang="en-US"/>
        </a:p>
      </dgm:t>
    </dgm:pt>
    <dgm:pt modelId="{91649538-C767-46AE-B9AF-6EF5D9406A98}" type="sibTrans" cxnId="{A932E146-0196-46BE-9C27-4C93206B2150}">
      <dgm:prSet/>
      <dgm:spPr>
        <a:solidFill>
          <a:srgbClr val="A6093D"/>
        </a:solidFill>
      </dgm:spPr>
      <dgm:t>
        <a:bodyPr/>
        <a:lstStyle/>
        <a:p>
          <a:endParaRPr lang="en-US"/>
        </a:p>
      </dgm:t>
    </dgm:pt>
    <dgm:pt modelId="{5E2BE720-BECD-4A82-8FE6-B7A3E347981A}" type="pres">
      <dgm:prSet presAssocID="{41A0CF99-D443-45F7-8C96-88D9CF93A4A8}" presName="Name0" presStyleCnt="0">
        <dgm:presLayoutVars>
          <dgm:dir/>
          <dgm:resizeHandles val="exact"/>
        </dgm:presLayoutVars>
      </dgm:prSet>
      <dgm:spPr/>
      <dgm:t>
        <a:bodyPr/>
        <a:lstStyle/>
        <a:p>
          <a:endParaRPr lang="en-US"/>
        </a:p>
      </dgm:t>
    </dgm:pt>
    <dgm:pt modelId="{AF30B4E5-4609-4294-87B2-49C203B3E7FC}" type="pres">
      <dgm:prSet presAssocID="{DB631DC8-585A-484F-AB3B-D90ED9EE03CB}" presName="composite" presStyleCnt="0"/>
      <dgm:spPr/>
    </dgm:pt>
    <dgm:pt modelId="{0DCDAF6C-62CB-451A-8B43-0A0AB3B542F9}" type="pres">
      <dgm:prSet presAssocID="{DB631DC8-585A-484F-AB3B-D90ED9EE03CB}"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92D56543-AF72-4D31-B8E3-5FB6AC9194BF}" type="pres">
      <dgm:prSet presAssocID="{DB631DC8-585A-484F-AB3B-D90ED9EE03CB}" presName="txNode" presStyleLbl="node1" presStyleIdx="0" presStyleCnt="5">
        <dgm:presLayoutVars>
          <dgm:bulletEnabled val="1"/>
        </dgm:presLayoutVars>
      </dgm:prSet>
      <dgm:spPr/>
      <dgm:t>
        <a:bodyPr/>
        <a:lstStyle/>
        <a:p>
          <a:endParaRPr lang="en-US"/>
        </a:p>
      </dgm:t>
    </dgm:pt>
    <dgm:pt modelId="{9F4A3E51-9CE0-45B4-9523-D9B1DD3C5E12}" type="pres">
      <dgm:prSet presAssocID="{B36F71EA-5AB5-43E5-AF29-5F4F5DEF16F2}" presName="sibTrans" presStyleLbl="sibTrans2D1" presStyleIdx="0" presStyleCnt="4" custFlipHor="1"/>
      <dgm:spPr/>
      <dgm:t>
        <a:bodyPr/>
        <a:lstStyle/>
        <a:p>
          <a:endParaRPr lang="en-US"/>
        </a:p>
      </dgm:t>
    </dgm:pt>
    <dgm:pt modelId="{7DDC52B4-C2C5-4254-8174-DC2833E8E642}" type="pres">
      <dgm:prSet presAssocID="{B36F71EA-5AB5-43E5-AF29-5F4F5DEF16F2}" presName="connTx" presStyleLbl="sibTrans2D1" presStyleIdx="0" presStyleCnt="4"/>
      <dgm:spPr/>
      <dgm:t>
        <a:bodyPr/>
        <a:lstStyle/>
        <a:p>
          <a:endParaRPr lang="en-US"/>
        </a:p>
      </dgm:t>
    </dgm:pt>
    <dgm:pt modelId="{AC3E514E-B63A-4157-9395-A84AC6B448E8}" type="pres">
      <dgm:prSet presAssocID="{C6C01DD2-B1B3-4974-B750-344B6CE20CC7}" presName="composite" presStyleCnt="0"/>
      <dgm:spPr/>
    </dgm:pt>
    <dgm:pt modelId="{134DBBE1-9B6F-4716-AA68-F5AD3F7F5346}" type="pres">
      <dgm:prSet presAssocID="{C6C01DD2-B1B3-4974-B750-344B6CE20CC7}" presName="imagSh" presStyleLbl="b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64F06831-1D10-4258-BAD3-9085DB177892}" type="pres">
      <dgm:prSet presAssocID="{C6C01DD2-B1B3-4974-B750-344B6CE20CC7}" presName="txNode" presStyleLbl="node1" presStyleIdx="1" presStyleCnt="5">
        <dgm:presLayoutVars>
          <dgm:bulletEnabled val="1"/>
        </dgm:presLayoutVars>
      </dgm:prSet>
      <dgm:spPr/>
      <dgm:t>
        <a:bodyPr/>
        <a:lstStyle/>
        <a:p>
          <a:endParaRPr lang="en-US"/>
        </a:p>
      </dgm:t>
    </dgm:pt>
    <dgm:pt modelId="{1EC2215D-50E0-4028-A0BF-C357A8550BA2}" type="pres">
      <dgm:prSet presAssocID="{3A055F7D-E770-4611-92BA-5D219A85D674}" presName="sibTrans" presStyleLbl="sibTrans2D1" presStyleIdx="1" presStyleCnt="4" custFlipHor="1"/>
      <dgm:spPr/>
      <dgm:t>
        <a:bodyPr/>
        <a:lstStyle/>
        <a:p>
          <a:endParaRPr lang="en-US"/>
        </a:p>
      </dgm:t>
    </dgm:pt>
    <dgm:pt modelId="{6617A934-2608-4EB7-A10C-4264821F8E70}" type="pres">
      <dgm:prSet presAssocID="{3A055F7D-E770-4611-92BA-5D219A85D674}" presName="connTx" presStyleLbl="sibTrans2D1" presStyleIdx="1" presStyleCnt="4"/>
      <dgm:spPr/>
      <dgm:t>
        <a:bodyPr/>
        <a:lstStyle/>
        <a:p>
          <a:endParaRPr lang="en-US"/>
        </a:p>
      </dgm:t>
    </dgm:pt>
    <dgm:pt modelId="{EFA5F59D-A9C6-4CF3-B974-EF3BFD5B1F02}" type="pres">
      <dgm:prSet presAssocID="{109FE768-5A0D-40E9-AE33-63D0B06E53AC}" presName="composite" presStyleCnt="0"/>
      <dgm:spPr/>
    </dgm:pt>
    <dgm:pt modelId="{510BB34B-9ED3-4318-8370-A98D9AFDB614}" type="pres">
      <dgm:prSet presAssocID="{109FE768-5A0D-40E9-AE33-63D0B06E53AC}" presName="imagSh" presStyleLbl="b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B741C289-0215-467E-9995-C93DE787703D}" type="pres">
      <dgm:prSet presAssocID="{109FE768-5A0D-40E9-AE33-63D0B06E53AC}" presName="txNode" presStyleLbl="node1" presStyleIdx="2" presStyleCnt="5">
        <dgm:presLayoutVars>
          <dgm:bulletEnabled val="1"/>
        </dgm:presLayoutVars>
      </dgm:prSet>
      <dgm:spPr/>
      <dgm:t>
        <a:bodyPr/>
        <a:lstStyle/>
        <a:p>
          <a:endParaRPr lang="en-US"/>
        </a:p>
      </dgm:t>
    </dgm:pt>
    <dgm:pt modelId="{2C80E3DE-D0FC-4575-A44E-A36BB839BC42}" type="pres">
      <dgm:prSet presAssocID="{91649538-C767-46AE-B9AF-6EF5D9406A98}" presName="sibTrans" presStyleLbl="sibTrans2D1" presStyleIdx="2" presStyleCnt="4" custFlipHor="1"/>
      <dgm:spPr/>
      <dgm:t>
        <a:bodyPr/>
        <a:lstStyle/>
        <a:p>
          <a:endParaRPr lang="en-US"/>
        </a:p>
      </dgm:t>
    </dgm:pt>
    <dgm:pt modelId="{E000C15B-12F1-43F3-B6C2-FC5BB4F3E846}" type="pres">
      <dgm:prSet presAssocID="{91649538-C767-46AE-B9AF-6EF5D9406A98}" presName="connTx" presStyleLbl="sibTrans2D1" presStyleIdx="2" presStyleCnt="4"/>
      <dgm:spPr/>
      <dgm:t>
        <a:bodyPr/>
        <a:lstStyle/>
        <a:p>
          <a:endParaRPr lang="en-US"/>
        </a:p>
      </dgm:t>
    </dgm:pt>
    <dgm:pt modelId="{E43615B2-FFFE-4571-9A76-40935E79583C}" type="pres">
      <dgm:prSet presAssocID="{52A3A8FD-DE8D-4670-AD2A-9C1F5E4AB462}" presName="composite" presStyleCnt="0"/>
      <dgm:spPr/>
    </dgm:pt>
    <dgm:pt modelId="{89436522-163A-4655-9FF8-EEA352EF5A2D}" type="pres">
      <dgm:prSet presAssocID="{52A3A8FD-DE8D-4670-AD2A-9C1F5E4AB462}" presName="imagSh" presStyleLbl="bgImgPlace1" presStyleIdx="3" presStyleCnt="5"/>
      <dgm:spPr>
        <a:prstGeom prst="quadArrow">
          <a:avLst/>
        </a:prstGeom>
        <a:noFill/>
      </dgm:spPr>
    </dgm:pt>
    <dgm:pt modelId="{F157063C-7616-4B73-9DCD-DC1B56A1EDC4}" type="pres">
      <dgm:prSet presAssocID="{52A3A8FD-DE8D-4670-AD2A-9C1F5E4AB462}" presName="txNode" presStyleLbl="node1" presStyleIdx="3" presStyleCnt="5" custLinFactNeighborY="-49049">
        <dgm:presLayoutVars>
          <dgm:bulletEnabled val="1"/>
        </dgm:presLayoutVars>
      </dgm:prSet>
      <dgm:spPr/>
      <dgm:t>
        <a:bodyPr/>
        <a:lstStyle/>
        <a:p>
          <a:endParaRPr lang="en-US"/>
        </a:p>
      </dgm:t>
    </dgm:pt>
    <dgm:pt modelId="{0B41A830-07B4-477F-9C31-3F9308510F23}" type="pres">
      <dgm:prSet presAssocID="{6B6A3710-42D6-4992-82C9-CB9C99ECA9BF}" presName="sibTrans" presStyleLbl="sibTrans2D1" presStyleIdx="3" presStyleCnt="4" custFlipHor="1"/>
      <dgm:spPr/>
      <dgm:t>
        <a:bodyPr/>
        <a:lstStyle/>
        <a:p>
          <a:endParaRPr lang="en-US"/>
        </a:p>
      </dgm:t>
    </dgm:pt>
    <dgm:pt modelId="{9C746933-AF64-47A3-A7BD-02EEEB12B2B9}" type="pres">
      <dgm:prSet presAssocID="{6B6A3710-42D6-4992-82C9-CB9C99ECA9BF}" presName="connTx" presStyleLbl="sibTrans2D1" presStyleIdx="3" presStyleCnt="4"/>
      <dgm:spPr/>
      <dgm:t>
        <a:bodyPr/>
        <a:lstStyle/>
        <a:p>
          <a:endParaRPr lang="en-US"/>
        </a:p>
      </dgm:t>
    </dgm:pt>
    <dgm:pt modelId="{F5C06E94-738B-4288-B8A4-4678141EEA59}" type="pres">
      <dgm:prSet presAssocID="{09B84A3B-1521-4E2A-AA39-63C7306AEF12}" presName="composite" presStyleCnt="0"/>
      <dgm:spPr/>
    </dgm:pt>
    <dgm:pt modelId="{FF6185CA-7D79-4101-B2A8-C8FF3148ABDB}" type="pres">
      <dgm:prSet presAssocID="{09B84A3B-1521-4E2A-AA39-63C7306AEF12}" presName="imagSh" presStyleLbl="bgImgPlace1" presStyleIdx="4" presStyleCnt="5" custScaleY="31658"/>
      <dgm:spPr>
        <a:prstGeom prst="leftArrow">
          <a:avLst/>
        </a:prstGeom>
        <a:solidFill>
          <a:srgbClr val="002D72"/>
        </a:solidFill>
      </dgm:spPr>
    </dgm:pt>
    <dgm:pt modelId="{B7D0A3CD-0DD5-4B74-B6C1-4B938E5A75BF}" type="pres">
      <dgm:prSet presAssocID="{09B84A3B-1521-4E2A-AA39-63C7306AEF12}" presName="txNode" presStyleLbl="node1" presStyleIdx="4" presStyleCnt="5" custAng="16200000" custFlipVert="1" custScaleY="70856" custLinFactNeighborX="-16501" custLinFactNeighborY="-62431">
        <dgm:presLayoutVars>
          <dgm:bulletEnabled val="1"/>
        </dgm:presLayoutVars>
      </dgm:prSet>
      <dgm:spPr>
        <a:prstGeom prst="bentUpArrow">
          <a:avLst/>
        </a:prstGeom>
      </dgm:spPr>
      <dgm:t>
        <a:bodyPr/>
        <a:lstStyle/>
        <a:p>
          <a:endParaRPr lang="en-US"/>
        </a:p>
      </dgm:t>
    </dgm:pt>
  </dgm:ptLst>
  <dgm:cxnLst>
    <dgm:cxn modelId="{BA82D875-3063-4482-8435-7E11ABEA0243}" srcId="{41A0CF99-D443-45F7-8C96-88D9CF93A4A8}" destId="{DB631DC8-585A-484F-AB3B-D90ED9EE03CB}" srcOrd="0" destOrd="0" parTransId="{E4E63CDB-F231-47B6-A8D7-CA9C3A747507}" sibTransId="{B36F71EA-5AB5-43E5-AF29-5F4F5DEF16F2}"/>
    <dgm:cxn modelId="{F422C2C0-4094-44AA-A027-A1968F510E9D}" type="presOf" srcId="{B36F71EA-5AB5-43E5-AF29-5F4F5DEF16F2}" destId="{7DDC52B4-C2C5-4254-8174-DC2833E8E642}" srcOrd="1" destOrd="0" presId="urn:microsoft.com/office/officeart/2005/8/layout/hProcess10"/>
    <dgm:cxn modelId="{29FFE272-0C68-451B-8858-4DDF4EA77AD3}" srcId="{41A0CF99-D443-45F7-8C96-88D9CF93A4A8}" destId="{52A3A8FD-DE8D-4670-AD2A-9C1F5E4AB462}" srcOrd="3" destOrd="0" parTransId="{DDBC098A-D7E4-472F-B34E-8973F3D13D03}" sibTransId="{6B6A3710-42D6-4992-82C9-CB9C99ECA9BF}"/>
    <dgm:cxn modelId="{E55370BB-74FC-42DD-900B-11292C9B7B0D}" type="presOf" srcId="{41A0CF99-D443-45F7-8C96-88D9CF93A4A8}" destId="{5E2BE720-BECD-4A82-8FE6-B7A3E347981A}" srcOrd="0" destOrd="0" presId="urn:microsoft.com/office/officeart/2005/8/layout/hProcess10"/>
    <dgm:cxn modelId="{AFA9781E-2B72-40E2-9C97-7F7B20069F77}" type="presOf" srcId="{DB631DC8-585A-484F-AB3B-D90ED9EE03CB}" destId="{92D56543-AF72-4D31-B8E3-5FB6AC9194BF}" srcOrd="0" destOrd="0" presId="urn:microsoft.com/office/officeart/2005/8/layout/hProcess10"/>
    <dgm:cxn modelId="{A932E146-0196-46BE-9C27-4C93206B2150}" srcId="{41A0CF99-D443-45F7-8C96-88D9CF93A4A8}" destId="{109FE768-5A0D-40E9-AE33-63D0B06E53AC}" srcOrd="2" destOrd="0" parTransId="{EB149CE6-1A48-40AD-BD01-628310CDC8D7}" sibTransId="{91649538-C767-46AE-B9AF-6EF5D9406A98}"/>
    <dgm:cxn modelId="{DA61EEAB-2CE2-4AC8-B121-962C828FD795}" type="presOf" srcId="{109FE768-5A0D-40E9-AE33-63D0B06E53AC}" destId="{B741C289-0215-467E-9995-C93DE787703D}" srcOrd="0" destOrd="0" presId="urn:microsoft.com/office/officeart/2005/8/layout/hProcess10"/>
    <dgm:cxn modelId="{42CF1EA4-7817-4C8E-8232-534DA7BB9D8A}" type="presOf" srcId="{09B84A3B-1521-4E2A-AA39-63C7306AEF12}" destId="{B7D0A3CD-0DD5-4B74-B6C1-4B938E5A75BF}" srcOrd="0" destOrd="0" presId="urn:microsoft.com/office/officeart/2005/8/layout/hProcess10"/>
    <dgm:cxn modelId="{5371CFD6-3FCC-428F-8EFC-48F405CB331F}" type="presOf" srcId="{91649538-C767-46AE-B9AF-6EF5D9406A98}" destId="{2C80E3DE-D0FC-4575-A44E-A36BB839BC42}" srcOrd="0" destOrd="0" presId="urn:microsoft.com/office/officeart/2005/8/layout/hProcess10"/>
    <dgm:cxn modelId="{3A6F0F44-8F37-40D1-911A-057AF57F97CC}" type="presOf" srcId="{3A055F7D-E770-4611-92BA-5D219A85D674}" destId="{6617A934-2608-4EB7-A10C-4264821F8E70}" srcOrd="1" destOrd="0" presId="urn:microsoft.com/office/officeart/2005/8/layout/hProcess10"/>
    <dgm:cxn modelId="{77B7B47E-1CD0-4FD5-8AC3-33884D65B5EC}" type="presOf" srcId="{91649538-C767-46AE-B9AF-6EF5D9406A98}" destId="{E000C15B-12F1-43F3-B6C2-FC5BB4F3E846}" srcOrd="1" destOrd="0" presId="urn:microsoft.com/office/officeart/2005/8/layout/hProcess10"/>
    <dgm:cxn modelId="{7093B3A9-2C07-416E-AE50-88749AD30BCF}" type="presOf" srcId="{6B6A3710-42D6-4992-82C9-CB9C99ECA9BF}" destId="{9C746933-AF64-47A3-A7BD-02EEEB12B2B9}" srcOrd="1" destOrd="0" presId="urn:microsoft.com/office/officeart/2005/8/layout/hProcess10"/>
    <dgm:cxn modelId="{87BF43D5-BB40-41ED-B35B-5DA74A36CB63}" type="presOf" srcId="{52A3A8FD-DE8D-4670-AD2A-9C1F5E4AB462}" destId="{F157063C-7616-4B73-9DCD-DC1B56A1EDC4}" srcOrd="0" destOrd="0" presId="urn:microsoft.com/office/officeart/2005/8/layout/hProcess10"/>
    <dgm:cxn modelId="{8A1CF3DE-4677-4772-AA9D-52F92526325F}" type="presOf" srcId="{B36F71EA-5AB5-43E5-AF29-5F4F5DEF16F2}" destId="{9F4A3E51-9CE0-45B4-9523-D9B1DD3C5E12}" srcOrd="0" destOrd="0" presId="urn:microsoft.com/office/officeart/2005/8/layout/hProcess10"/>
    <dgm:cxn modelId="{829BEA96-C8EC-4CF9-8F81-B66392AFA326}" type="presOf" srcId="{C6C01DD2-B1B3-4974-B750-344B6CE20CC7}" destId="{64F06831-1D10-4258-BAD3-9085DB177892}" srcOrd="0" destOrd="0" presId="urn:microsoft.com/office/officeart/2005/8/layout/hProcess10"/>
    <dgm:cxn modelId="{9C136829-7B87-4BE6-AF56-503053C2E140}" srcId="{41A0CF99-D443-45F7-8C96-88D9CF93A4A8}" destId="{09B84A3B-1521-4E2A-AA39-63C7306AEF12}" srcOrd="4" destOrd="0" parTransId="{338B21A9-5331-4116-BD4A-2DD32664941C}" sibTransId="{DA2ABB0A-98F4-42C3-B3AC-96149AB790CA}"/>
    <dgm:cxn modelId="{7A0462A3-2B16-480D-8A13-9C2D5B4218F6}" srcId="{41A0CF99-D443-45F7-8C96-88D9CF93A4A8}" destId="{C6C01DD2-B1B3-4974-B750-344B6CE20CC7}" srcOrd="1" destOrd="0" parTransId="{488F79D1-6167-4FB3-9720-95CEE0C4B0B0}" sibTransId="{3A055F7D-E770-4611-92BA-5D219A85D674}"/>
    <dgm:cxn modelId="{51355C3B-5FAD-4DB9-A364-E22F12AA59E7}" type="presOf" srcId="{6B6A3710-42D6-4992-82C9-CB9C99ECA9BF}" destId="{0B41A830-07B4-477F-9C31-3F9308510F23}" srcOrd="0" destOrd="0" presId="urn:microsoft.com/office/officeart/2005/8/layout/hProcess10"/>
    <dgm:cxn modelId="{93B2F180-56B5-4084-B7D4-9AE332B278A5}" type="presOf" srcId="{3A055F7D-E770-4611-92BA-5D219A85D674}" destId="{1EC2215D-50E0-4028-A0BF-C357A8550BA2}" srcOrd="0" destOrd="0" presId="urn:microsoft.com/office/officeart/2005/8/layout/hProcess10"/>
    <dgm:cxn modelId="{4BDAA2EF-7861-438B-87CB-E2D9F057E279}" type="presParOf" srcId="{5E2BE720-BECD-4A82-8FE6-B7A3E347981A}" destId="{AF30B4E5-4609-4294-87B2-49C203B3E7FC}" srcOrd="0" destOrd="0" presId="urn:microsoft.com/office/officeart/2005/8/layout/hProcess10"/>
    <dgm:cxn modelId="{D9462678-17BA-4F04-8A50-46BE18BCF9D6}" type="presParOf" srcId="{AF30B4E5-4609-4294-87B2-49C203B3E7FC}" destId="{0DCDAF6C-62CB-451A-8B43-0A0AB3B542F9}" srcOrd="0" destOrd="0" presId="urn:microsoft.com/office/officeart/2005/8/layout/hProcess10"/>
    <dgm:cxn modelId="{78ADDA07-41EF-40A5-986C-CF89AFC63816}" type="presParOf" srcId="{AF30B4E5-4609-4294-87B2-49C203B3E7FC}" destId="{92D56543-AF72-4D31-B8E3-5FB6AC9194BF}" srcOrd="1" destOrd="0" presId="urn:microsoft.com/office/officeart/2005/8/layout/hProcess10"/>
    <dgm:cxn modelId="{BBC7F182-FA45-459E-9A98-C4A809C7309F}" type="presParOf" srcId="{5E2BE720-BECD-4A82-8FE6-B7A3E347981A}" destId="{9F4A3E51-9CE0-45B4-9523-D9B1DD3C5E12}" srcOrd="1" destOrd="0" presId="urn:microsoft.com/office/officeart/2005/8/layout/hProcess10"/>
    <dgm:cxn modelId="{921A1A6F-438B-4F78-8DF9-629E644AB68A}" type="presParOf" srcId="{9F4A3E51-9CE0-45B4-9523-D9B1DD3C5E12}" destId="{7DDC52B4-C2C5-4254-8174-DC2833E8E642}" srcOrd="0" destOrd="0" presId="urn:microsoft.com/office/officeart/2005/8/layout/hProcess10"/>
    <dgm:cxn modelId="{844AB1A9-7054-449E-94AC-F738B78DCE7D}" type="presParOf" srcId="{5E2BE720-BECD-4A82-8FE6-B7A3E347981A}" destId="{AC3E514E-B63A-4157-9395-A84AC6B448E8}" srcOrd="2" destOrd="0" presId="urn:microsoft.com/office/officeart/2005/8/layout/hProcess10"/>
    <dgm:cxn modelId="{E7C4BCA3-C5B4-45D8-91AA-A54820B74AEE}" type="presParOf" srcId="{AC3E514E-B63A-4157-9395-A84AC6B448E8}" destId="{134DBBE1-9B6F-4716-AA68-F5AD3F7F5346}" srcOrd="0" destOrd="0" presId="urn:microsoft.com/office/officeart/2005/8/layout/hProcess10"/>
    <dgm:cxn modelId="{BE54044E-95A9-45A0-BDB4-B209A0B30E17}" type="presParOf" srcId="{AC3E514E-B63A-4157-9395-A84AC6B448E8}" destId="{64F06831-1D10-4258-BAD3-9085DB177892}" srcOrd="1" destOrd="0" presId="urn:microsoft.com/office/officeart/2005/8/layout/hProcess10"/>
    <dgm:cxn modelId="{4E16DDA0-2D91-4155-B14E-7011D0EC2778}" type="presParOf" srcId="{5E2BE720-BECD-4A82-8FE6-B7A3E347981A}" destId="{1EC2215D-50E0-4028-A0BF-C357A8550BA2}" srcOrd="3" destOrd="0" presId="urn:microsoft.com/office/officeart/2005/8/layout/hProcess10"/>
    <dgm:cxn modelId="{56577A5C-3457-45B2-8AA2-893215E4B4F7}" type="presParOf" srcId="{1EC2215D-50E0-4028-A0BF-C357A8550BA2}" destId="{6617A934-2608-4EB7-A10C-4264821F8E70}" srcOrd="0" destOrd="0" presId="urn:microsoft.com/office/officeart/2005/8/layout/hProcess10"/>
    <dgm:cxn modelId="{98A4587E-EE09-4560-A7A4-9B79D85E5BA7}" type="presParOf" srcId="{5E2BE720-BECD-4A82-8FE6-B7A3E347981A}" destId="{EFA5F59D-A9C6-4CF3-B974-EF3BFD5B1F02}" srcOrd="4" destOrd="0" presId="urn:microsoft.com/office/officeart/2005/8/layout/hProcess10"/>
    <dgm:cxn modelId="{D7508A3D-8A56-4764-8F78-C6C010F5467B}" type="presParOf" srcId="{EFA5F59D-A9C6-4CF3-B974-EF3BFD5B1F02}" destId="{510BB34B-9ED3-4318-8370-A98D9AFDB614}" srcOrd="0" destOrd="0" presId="urn:microsoft.com/office/officeart/2005/8/layout/hProcess10"/>
    <dgm:cxn modelId="{E1B6DCF4-EFB0-49BF-AB24-B8F460641394}" type="presParOf" srcId="{EFA5F59D-A9C6-4CF3-B974-EF3BFD5B1F02}" destId="{B741C289-0215-467E-9995-C93DE787703D}" srcOrd="1" destOrd="0" presId="urn:microsoft.com/office/officeart/2005/8/layout/hProcess10"/>
    <dgm:cxn modelId="{8275BB70-1A7E-43A6-B5C9-DAB312FCED4D}" type="presParOf" srcId="{5E2BE720-BECD-4A82-8FE6-B7A3E347981A}" destId="{2C80E3DE-D0FC-4575-A44E-A36BB839BC42}" srcOrd="5" destOrd="0" presId="urn:microsoft.com/office/officeart/2005/8/layout/hProcess10"/>
    <dgm:cxn modelId="{984E464D-5E04-4ECD-8632-0341FD1D81D4}" type="presParOf" srcId="{2C80E3DE-D0FC-4575-A44E-A36BB839BC42}" destId="{E000C15B-12F1-43F3-B6C2-FC5BB4F3E846}" srcOrd="0" destOrd="0" presId="urn:microsoft.com/office/officeart/2005/8/layout/hProcess10"/>
    <dgm:cxn modelId="{8160E6A7-B430-4305-97C4-13531A431321}" type="presParOf" srcId="{5E2BE720-BECD-4A82-8FE6-B7A3E347981A}" destId="{E43615B2-FFFE-4571-9A76-40935E79583C}" srcOrd="6" destOrd="0" presId="urn:microsoft.com/office/officeart/2005/8/layout/hProcess10"/>
    <dgm:cxn modelId="{2F06D23E-07C0-49EC-A78F-D1B10E93608B}" type="presParOf" srcId="{E43615B2-FFFE-4571-9A76-40935E79583C}" destId="{89436522-163A-4655-9FF8-EEA352EF5A2D}" srcOrd="0" destOrd="0" presId="urn:microsoft.com/office/officeart/2005/8/layout/hProcess10"/>
    <dgm:cxn modelId="{D72C9035-AD0F-4C77-9717-6DE51DA5B25A}" type="presParOf" srcId="{E43615B2-FFFE-4571-9A76-40935E79583C}" destId="{F157063C-7616-4B73-9DCD-DC1B56A1EDC4}" srcOrd="1" destOrd="0" presId="urn:microsoft.com/office/officeart/2005/8/layout/hProcess10"/>
    <dgm:cxn modelId="{CCC5CE87-7A6D-488A-B504-55F2F53BDEB1}" type="presParOf" srcId="{5E2BE720-BECD-4A82-8FE6-B7A3E347981A}" destId="{0B41A830-07B4-477F-9C31-3F9308510F23}" srcOrd="7" destOrd="0" presId="urn:microsoft.com/office/officeart/2005/8/layout/hProcess10"/>
    <dgm:cxn modelId="{34F0F4BC-EC10-4145-9F72-A0646C98B58C}" type="presParOf" srcId="{0B41A830-07B4-477F-9C31-3F9308510F23}" destId="{9C746933-AF64-47A3-A7BD-02EEEB12B2B9}" srcOrd="0" destOrd="0" presId="urn:microsoft.com/office/officeart/2005/8/layout/hProcess10"/>
    <dgm:cxn modelId="{1FD08034-1034-409A-8097-D7F7F37B4D02}" type="presParOf" srcId="{5E2BE720-BECD-4A82-8FE6-B7A3E347981A}" destId="{F5C06E94-738B-4288-B8A4-4678141EEA59}" srcOrd="8" destOrd="0" presId="urn:microsoft.com/office/officeart/2005/8/layout/hProcess10"/>
    <dgm:cxn modelId="{96AE52A4-92FE-4363-A245-BBAD1405C912}" type="presParOf" srcId="{F5C06E94-738B-4288-B8A4-4678141EEA59}" destId="{FF6185CA-7D79-4101-B2A8-C8FF3148ABDB}" srcOrd="0" destOrd="0" presId="urn:microsoft.com/office/officeart/2005/8/layout/hProcess10"/>
    <dgm:cxn modelId="{0225CEC7-6A19-422D-81CD-166B7C5B9E89}" type="presParOf" srcId="{F5C06E94-738B-4288-B8A4-4678141EEA59}" destId="{B7D0A3CD-0DD5-4B74-B6C1-4B938E5A75BF}"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A0CF99-D443-45F7-8C96-88D9CF93A4A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B631DC8-585A-484F-AB3B-D90ED9EE03CB}">
      <dgm:prSet phldrT="[Text]"/>
      <dgm:spPr>
        <a:solidFill>
          <a:srgbClr val="002D72"/>
        </a:solidFill>
      </dgm:spPr>
      <dgm:t>
        <a:bodyPr/>
        <a:lstStyle/>
        <a:p>
          <a:r>
            <a:rPr lang="en-US" dirty="0"/>
            <a:t>Hygienist schedules OB patient for 3</a:t>
          </a:r>
          <a:r>
            <a:rPr lang="en-US" baseline="30000" dirty="0"/>
            <a:t>rd</a:t>
          </a:r>
          <a:r>
            <a:rPr lang="en-US" dirty="0"/>
            <a:t> trimester visit (during 34-36-week OB recheck)</a:t>
          </a:r>
        </a:p>
      </dgm:t>
    </dgm:pt>
    <dgm:pt modelId="{E4E63CDB-F231-47B6-A8D7-CA9C3A747507}" type="parTrans" cxnId="{BA82D875-3063-4482-8435-7E11ABEA0243}">
      <dgm:prSet/>
      <dgm:spPr/>
      <dgm:t>
        <a:bodyPr/>
        <a:lstStyle/>
        <a:p>
          <a:endParaRPr lang="en-US"/>
        </a:p>
      </dgm:t>
    </dgm:pt>
    <dgm:pt modelId="{B36F71EA-5AB5-43E5-AF29-5F4F5DEF16F2}" type="sibTrans" cxnId="{BA82D875-3063-4482-8435-7E11ABEA0243}">
      <dgm:prSet/>
      <dgm:spPr>
        <a:solidFill>
          <a:srgbClr val="002D72"/>
        </a:solidFill>
      </dgm:spPr>
      <dgm:t>
        <a:bodyPr/>
        <a:lstStyle/>
        <a:p>
          <a:endParaRPr lang="en-US"/>
        </a:p>
      </dgm:t>
    </dgm:pt>
    <dgm:pt modelId="{1BD40230-625F-44E9-990A-699B8B8D7A36}">
      <dgm:prSet phldrT="[Text]"/>
      <dgm:spPr>
        <a:solidFill>
          <a:srgbClr val="002D72"/>
        </a:solidFill>
      </dgm:spPr>
      <dgm:t>
        <a:bodyPr/>
        <a:lstStyle/>
        <a:p>
          <a:r>
            <a:rPr lang="en-US" dirty="0"/>
            <a:t>Front desk checks patient in and attaches “DENTAL” card to encounters</a:t>
          </a:r>
        </a:p>
      </dgm:t>
    </dgm:pt>
    <dgm:pt modelId="{4C426DF6-EB3F-43BD-B298-5A2BD795D8DA}" type="parTrans" cxnId="{404F9C1E-4EC6-48B4-92BA-0B089CD5744D}">
      <dgm:prSet/>
      <dgm:spPr/>
      <dgm:t>
        <a:bodyPr/>
        <a:lstStyle/>
        <a:p>
          <a:endParaRPr lang="en-US"/>
        </a:p>
      </dgm:t>
    </dgm:pt>
    <dgm:pt modelId="{9FEB524E-2F2E-43B8-9FDF-CDBECF3DB586}" type="sibTrans" cxnId="{404F9C1E-4EC6-48B4-92BA-0B089CD5744D}">
      <dgm:prSet/>
      <dgm:spPr>
        <a:solidFill>
          <a:srgbClr val="002D72"/>
        </a:solidFill>
      </dgm:spPr>
      <dgm:t>
        <a:bodyPr/>
        <a:lstStyle/>
        <a:p>
          <a:endParaRPr lang="en-US"/>
        </a:p>
      </dgm:t>
    </dgm:pt>
    <dgm:pt modelId="{E99335BB-0C00-48AB-8410-924C2FBF98B7}">
      <dgm:prSet phldrT="[Text]"/>
      <dgm:spPr/>
      <dgm:t>
        <a:bodyPr/>
        <a:lstStyle/>
        <a:p>
          <a:r>
            <a:rPr lang="en-US" dirty="0"/>
            <a:t>Patient is seen by Care Coordinator and taken to exam room</a:t>
          </a:r>
        </a:p>
      </dgm:t>
    </dgm:pt>
    <dgm:pt modelId="{9FB10E17-E30F-42BF-A4F1-AB0602DECC7C}" type="parTrans" cxnId="{BDFA85DD-9BF2-4039-A9BF-367C8D4ACA3E}">
      <dgm:prSet/>
      <dgm:spPr/>
      <dgm:t>
        <a:bodyPr/>
        <a:lstStyle/>
        <a:p>
          <a:endParaRPr lang="en-US"/>
        </a:p>
      </dgm:t>
    </dgm:pt>
    <dgm:pt modelId="{E0BCE4F7-39D7-4D24-9F01-3B197DD57ED2}" type="sibTrans" cxnId="{BDFA85DD-9BF2-4039-A9BF-367C8D4ACA3E}">
      <dgm:prSet/>
      <dgm:spPr>
        <a:solidFill>
          <a:srgbClr val="002D72"/>
        </a:solidFill>
      </dgm:spPr>
      <dgm:t>
        <a:bodyPr/>
        <a:lstStyle/>
        <a:p>
          <a:endParaRPr lang="en-US"/>
        </a:p>
      </dgm:t>
    </dgm:pt>
    <dgm:pt modelId="{FA5CA111-D0FE-425E-AA10-9B4FE876FCBD}">
      <dgm:prSet phldrT="[Text]"/>
      <dgm:spPr/>
      <dgm:t>
        <a:bodyPr/>
        <a:lstStyle/>
        <a:p>
          <a:r>
            <a:rPr lang="en-US" dirty="0"/>
            <a:t>Patient sees OB provider in exam room</a:t>
          </a:r>
        </a:p>
      </dgm:t>
    </dgm:pt>
    <dgm:pt modelId="{6C7C6702-E060-4A2D-BE3B-13BC1937F19D}" type="parTrans" cxnId="{DCBA701C-4281-4556-B8DF-00AD2D8B016E}">
      <dgm:prSet/>
      <dgm:spPr/>
      <dgm:t>
        <a:bodyPr/>
        <a:lstStyle/>
        <a:p>
          <a:endParaRPr lang="en-US"/>
        </a:p>
      </dgm:t>
    </dgm:pt>
    <dgm:pt modelId="{48E6FB72-5771-4D5B-8304-F8CDA3653BE9}" type="sibTrans" cxnId="{DCBA701C-4281-4556-B8DF-00AD2D8B016E}">
      <dgm:prSet/>
      <dgm:spPr>
        <a:solidFill>
          <a:srgbClr val="002D72"/>
        </a:solidFill>
      </dgm:spPr>
      <dgm:t>
        <a:bodyPr/>
        <a:lstStyle/>
        <a:p>
          <a:endParaRPr lang="en-US"/>
        </a:p>
      </dgm:t>
    </dgm:pt>
    <dgm:pt modelId="{60834100-356A-460E-BC20-AD0ED6FA4179}">
      <dgm:prSet phldrT="[Text]"/>
      <dgm:spPr/>
      <dgm:t>
        <a:bodyPr/>
        <a:lstStyle/>
        <a:p>
          <a:r>
            <a:rPr lang="en-US" dirty="0"/>
            <a:t>Care Coordinator brings patient to hygiene room</a:t>
          </a:r>
        </a:p>
      </dgm:t>
    </dgm:pt>
    <dgm:pt modelId="{ABDC44E0-CBB2-4BA0-9CF4-C0D40F840C8D}" type="parTrans" cxnId="{9F15F496-0421-4D18-8861-6D21360293D0}">
      <dgm:prSet/>
      <dgm:spPr/>
      <dgm:t>
        <a:bodyPr/>
        <a:lstStyle/>
        <a:p>
          <a:endParaRPr lang="en-US"/>
        </a:p>
      </dgm:t>
    </dgm:pt>
    <dgm:pt modelId="{AD9D8C42-71EB-4341-9C0A-01847B42A695}" type="sibTrans" cxnId="{9F15F496-0421-4D18-8861-6D21360293D0}">
      <dgm:prSet/>
      <dgm:spPr/>
      <dgm:t>
        <a:bodyPr/>
        <a:lstStyle/>
        <a:p>
          <a:endParaRPr lang="en-US"/>
        </a:p>
      </dgm:t>
    </dgm:pt>
    <dgm:pt modelId="{5E2BE720-BECD-4A82-8FE6-B7A3E347981A}" type="pres">
      <dgm:prSet presAssocID="{41A0CF99-D443-45F7-8C96-88D9CF93A4A8}" presName="Name0" presStyleCnt="0">
        <dgm:presLayoutVars>
          <dgm:dir/>
          <dgm:resizeHandles val="exact"/>
        </dgm:presLayoutVars>
      </dgm:prSet>
      <dgm:spPr/>
      <dgm:t>
        <a:bodyPr/>
        <a:lstStyle/>
        <a:p>
          <a:endParaRPr lang="en-US"/>
        </a:p>
      </dgm:t>
    </dgm:pt>
    <dgm:pt modelId="{AF30B4E5-4609-4294-87B2-49C203B3E7FC}" type="pres">
      <dgm:prSet presAssocID="{DB631DC8-585A-484F-AB3B-D90ED9EE03CB}" presName="composite" presStyleCnt="0"/>
      <dgm:spPr/>
    </dgm:pt>
    <dgm:pt modelId="{0DCDAF6C-62CB-451A-8B43-0A0AB3B542F9}" type="pres">
      <dgm:prSet presAssocID="{DB631DC8-585A-484F-AB3B-D90ED9EE03CB}"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92D56543-AF72-4D31-B8E3-5FB6AC9194BF}" type="pres">
      <dgm:prSet presAssocID="{DB631DC8-585A-484F-AB3B-D90ED9EE03CB}" presName="txNode" presStyleLbl="node1" presStyleIdx="0" presStyleCnt="5">
        <dgm:presLayoutVars>
          <dgm:bulletEnabled val="1"/>
        </dgm:presLayoutVars>
      </dgm:prSet>
      <dgm:spPr/>
      <dgm:t>
        <a:bodyPr/>
        <a:lstStyle/>
        <a:p>
          <a:endParaRPr lang="en-US"/>
        </a:p>
      </dgm:t>
    </dgm:pt>
    <dgm:pt modelId="{91346A65-79CC-44D5-85AB-7079DC118835}" type="pres">
      <dgm:prSet presAssocID="{B36F71EA-5AB5-43E5-AF29-5F4F5DEF16F2}" presName="sibTrans" presStyleLbl="sibTrans2D1" presStyleIdx="0" presStyleCnt="4"/>
      <dgm:spPr/>
      <dgm:t>
        <a:bodyPr/>
        <a:lstStyle/>
        <a:p>
          <a:endParaRPr lang="en-US"/>
        </a:p>
      </dgm:t>
    </dgm:pt>
    <dgm:pt modelId="{CE011558-36CF-4A0F-8C60-E04BDFD538F8}" type="pres">
      <dgm:prSet presAssocID="{B36F71EA-5AB5-43E5-AF29-5F4F5DEF16F2}" presName="connTx" presStyleLbl="sibTrans2D1" presStyleIdx="0" presStyleCnt="4"/>
      <dgm:spPr/>
      <dgm:t>
        <a:bodyPr/>
        <a:lstStyle/>
        <a:p>
          <a:endParaRPr lang="en-US"/>
        </a:p>
      </dgm:t>
    </dgm:pt>
    <dgm:pt modelId="{3BBEC5A4-D935-4732-A7A5-15A78B704471}" type="pres">
      <dgm:prSet presAssocID="{1BD40230-625F-44E9-990A-699B8B8D7A36}" presName="composite" presStyleCnt="0"/>
      <dgm:spPr/>
    </dgm:pt>
    <dgm:pt modelId="{41B5C3C5-72DC-45E5-9808-C9674120BE7F}" type="pres">
      <dgm:prSet presAssocID="{1BD40230-625F-44E9-990A-699B8B8D7A36}" presName="imagSh"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4A4E6F6F-44FF-4F07-99D0-A13403B6F6F1}" type="pres">
      <dgm:prSet presAssocID="{1BD40230-625F-44E9-990A-699B8B8D7A36}" presName="txNode" presStyleLbl="node1" presStyleIdx="1" presStyleCnt="5">
        <dgm:presLayoutVars>
          <dgm:bulletEnabled val="1"/>
        </dgm:presLayoutVars>
      </dgm:prSet>
      <dgm:spPr/>
      <dgm:t>
        <a:bodyPr/>
        <a:lstStyle/>
        <a:p>
          <a:endParaRPr lang="en-US"/>
        </a:p>
      </dgm:t>
    </dgm:pt>
    <dgm:pt modelId="{25AFA6CF-BDD7-4C8C-BE24-50E2BF507191}" type="pres">
      <dgm:prSet presAssocID="{9FEB524E-2F2E-43B8-9FDF-CDBECF3DB586}" presName="sibTrans" presStyleLbl="sibTrans2D1" presStyleIdx="1" presStyleCnt="4"/>
      <dgm:spPr/>
      <dgm:t>
        <a:bodyPr/>
        <a:lstStyle/>
        <a:p>
          <a:endParaRPr lang="en-US"/>
        </a:p>
      </dgm:t>
    </dgm:pt>
    <dgm:pt modelId="{42E4097D-DFDA-4C17-BA69-622EE5BC6594}" type="pres">
      <dgm:prSet presAssocID="{9FEB524E-2F2E-43B8-9FDF-CDBECF3DB586}" presName="connTx" presStyleLbl="sibTrans2D1" presStyleIdx="1" presStyleCnt="4"/>
      <dgm:spPr/>
      <dgm:t>
        <a:bodyPr/>
        <a:lstStyle/>
        <a:p>
          <a:endParaRPr lang="en-US"/>
        </a:p>
      </dgm:t>
    </dgm:pt>
    <dgm:pt modelId="{D8C6D778-642E-4558-A261-6C6C6AC92526}" type="pres">
      <dgm:prSet presAssocID="{E99335BB-0C00-48AB-8410-924C2FBF98B7}" presName="composite" presStyleCnt="0"/>
      <dgm:spPr/>
    </dgm:pt>
    <dgm:pt modelId="{FB4FEC22-08BE-4FC4-A22D-83F7D8A531D2}" type="pres">
      <dgm:prSet presAssocID="{E99335BB-0C00-48AB-8410-924C2FBF98B7}" presName="imagSh" presStyleLbl="b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3180376C-B30B-4171-A271-20414BC64162}" type="pres">
      <dgm:prSet presAssocID="{E99335BB-0C00-48AB-8410-924C2FBF98B7}" presName="txNode" presStyleLbl="node1" presStyleIdx="2" presStyleCnt="5">
        <dgm:presLayoutVars>
          <dgm:bulletEnabled val="1"/>
        </dgm:presLayoutVars>
      </dgm:prSet>
      <dgm:spPr/>
      <dgm:t>
        <a:bodyPr/>
        <a:lstStyle/>
        <a:p>
          <a:endParaRPr lang="en-US"/>
        </a:p>
      </dgm:t>
    </dgm:pt>
    <dgm:pt modelId="{72E069CB-4470-4DA0-A2B6-A192EBF6EDF3}" type="pres">
      <dgm:prSet presAssocID="{E0BCE4F7-39D7-4D24-9F01-3B197DD57ED2}" presName="sibTrans" presStyleLbl="sibTrans2D1" presStyleIdx="2" presStyleCnt="4"/>
      <dgm:spPr/>
      <dgm:t>
        <a:bodyPr/>
        <a:lstStyle/>
        <a:p>
          <a:endParaRPr lang="en-US"/>
        </a:p>
      </dgm:t>
    </dgm:pt>
    <dgm:pt modelId="{B2AA1BF2-E79A-4BF1-B354-D940B17041E8}" type="pres">
      <dgm:prSet presAssocID="{E0BCE4F7-39D7-4D24-9F01-3B197DD57ED2}" presName="connTx" presStyleLbl="sibTrans2D1" presStyleIdx="2" presStyleCnt="4"/>
      <dgm:spPr/>
      <dgm:t>
        <a:bodyPr/>
        <a:lstStyle/>
        <a:p>
          <a:endParaRPr lang="en-US"/>
        </a:p>
      </dgm:t>
    </dgm:pt>
    <dgm:pt modelId="{9FB25A01-DE51-456A-AFA9-7478383DFB89}" type="pres">
      <dgm:prSet presAssocID="{FA5CA111-D0FE-425E-AA10-9B4FE876FCBD}" presName="composite" presStyleCnt="0"/>
      <dgm:spPr/>
    </dgm:pt>
    <dgm:pt modelId="{20BDA77F-05B4-4106-8106-31234BB10AFA}" type="pres">
      <dgm:prSet presAssocID="{FA5CA111-D0FE-425E-AA10-9B4FE876FCBD}" presName="imagSh"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FA8AAB17-2130-4CB1-881F-178D6C64EA9B}" type="pres">
      <dgm:prSet presAssocID="{FA5CA111-D0FE-425E-AA10-9B4FE876FCBD}" presName="txNode" presStyleLbl="node1" presStyleIdx="3" presStyleCnt="5">
        <dgm:presLayoutVars>
          <dgm:bulletEnabled val="1"/>
        </dgm:presLayoutVars>
      </dgm:prSet>
      <dgm:spPr/>
      <dgm:t>
        <a:bodyPr/>
        <a:lstStyle/>
        <a:p>
          <a:endParaRPr lang="en-US"/>
        </a:p>
      </dgm:t>
    </dgm:pt>
    <dgm:pt modelId="{137B7CC2-5A60-48E5-9453-71B0AF270537}" type="pres">
      <dgm:prSet presAssocID="{48E6FB72-5771-4D5B-8304-F8CDA3653BE9}" presName="sibTrans" presStyleLbl="sibTrans2D1" presStyleIdx="3" presStyleCnt="4"/>
      <dgm:spPr/>
      <dgm:t>
        <a:bodyPr/>
        <a:lstStyle/>
        <a:p>
          <a:endParaRPr lang="en-US"/>
        </a:p>
      </dgm:t>
    </dgm:pt>
    <dgm:pt modelId="{74EB0DF9-AC0B-4F73-ADA9-F02B00086744}" type="pres">
      <dgm:prSet presAssocID="{48E6FB72-5771-4D5B-8304-F8CDA3653BE9}" presName="connTx" presStyleLbl="sibTrans2D1" presStyleIdx="3" presStyleCnt="4"/>
      <dgm:spPr/>
      <dgm:t>
        <a:bodyPr/>
        <a:lstStyle/>
        <a:p>
          <a:endParaRPr lang="en-US"/>
        </a:p>
      </dgm:t>
    </dgm:pt>
    <dgm:pt modelId="{B88BA23D-411D-4775-B8A7-B716EEA13A3F}" type="pres">
      <dgm:prSet presAssocID="{60834100-356A-460E-BC20-AD0ED6FA4179}" presName="composite" presStyleCnt="0"/>
      <dgm:spPr/>
    </dgm:pt>
    <dgm:pt modelId="{217477B5-7387-4A6F-8132-2329CA5AF16D}" type="pres">
      <dgm:prSet presAssocID="{60834100-356A-460E-BC20-AD0ED6FA4179}" presName="imagSh" presStyleLbl="bgImgPlace1" presStyleIdx="4"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1FE1C2C9-79AF-439B-8526-E17F7E6DEA8B}" type="pres">
      <dgm:prSet presAssocID="{60834100-356A-460E-BC20-AD0ED6FA4179}" presName="txNode" presStyleLbl="node1" presStyleIdx="4" presStyleCnt="5">
        <dgm:presLayoutVars>
          <dgm:bulletEnabled val="1"/>
        </dgm:presLayoutVars>
      </dgm:prSet>
      <dgm:spPr/>
      <dgm:t>
        <a:bodyPr/>
        <a:lstStyle/>
        <a:p>
          <a:endParaRPr lang="en-US"/>
        </a:p>
      </dgm:t>
    </dgm:pt>
  </dgm:ptLst>
  <dgm:cxnLst>
    <dgm:cxn modelId="{E55370BB-74FC-42DD-900B-11292C9B7B0D}" type="presOf" srcId="{41A0CF99-D443-45F7-8C96-88D9CF93A4A8}" destId="{5E2BE720-BECD-4A82-8FE6-B7A3E347981A}" srcOrd="0" destOrd="0" presId="urn:microsoft.com/office/officeart/2005/8/layout/hProcess10"/>
    <dgm:cxn modelId="{97E97598-214D-4F42-B55F-35B9650653F8}" type="presOf" srcId="{9FEB524E-2F2E-43B8-9FDF-CDBECF3DB586}" destId="{25AFA6CF-BDD7-4C8C-BE24-50E2BF507191}" srcOrd="0" destOrd="0" presId="urn:microsoft.com/office/officeart/2005/8/layout/hProcess10"/>
    <dgm:cxn modelId="{AFA9781E-2B72-40E2-9C97-7F7B20069F77}" type="presOf" srcId="{DB631DC8-585A-484F-AB3B-D90ED9EE03CB}" destId="{92D56543-AF72-4D31-B8E3-5FB6AC9194BF}" srcOrd="0" destOrd="0" presId="urn:microsoft.com/office/officeart/2005/8/layout/hProcess10"/>
    <dgm:cxn modelId="{BF80A72D-AF6C-4953-9800-6E1008259948}" type="presOf" srcId="{1BD40230-625F-44E9-990A-699B8B8D7A36}" destId="{4A4E6F6F-44FF-4F07-99D0-A13403B6F6F1}" srcOrd="0" destOrd="0" presId="urn:microsoft.com/office/officeart/2005/8/layout/hProcess10"/>
    <dgm:cxn modelId="{3B922144-AF89-409B-B1A5-6870400686C3}" type="presOf" srcId="{48E6FB72-5771-4D5B-8304-F8CDA3653BE9}" destId="{137B7CC2-5A60-48E5-9453-71B0AF270537}" srcOrd="0" destOrd="0" presId="urn:microsoft.com/office/officeart/2005/8/layout/hProcess10"/>
    <dgm:cxn modelId="{CDC8E95E-CFB1-402B-8490-A84EFB467F38}" type="presOf" srcId="{9FEB524E-2F2E-43B8-9FDF-CDBECF3DB586}" destId="{42E4097D-DFDA-4C17-BA69-622EE5BC6594}" srcOrd="1" destOrd="0" presId="urn:microsoft.com/office/officeart/2005/8/layout/hProcess10"/>
    <dgm:cxn modelId="{05729AE9-A9FD-4B10-9862-2A4D98EA7F0E}" type="presOf" srcId="{FA5CA111-D0FE-425E-AA10-9B4FE876FCBD}" destId="{FA8AAB17-2130-4CB1-881F-178D6C64EA9B}" srcOrd="0" destOrd="0" presId="urn:microsoft.com/office/officeart/2005/8/layout/hProcess10"/>
    <dgm:cxn modelId="{6BE321B1-97D4-4116-BC58-A8BD23055D18}" type="presOf" srcId="{48E6FB72-5771-4D5B-8304-F8CDA3653BE9}" destId="{74EB0DF9-AC0B-4F73-ADA9-F02B00086744}" srcOrd="1" destOrd="0" presId="urn:microsoft.com/office/officeart/2005/8/layout/hProcess10"/>
    <dgm:cxn modelId="{404F9C1E-4EC6-48B4-92BA-0B089CD5744D}" srcId="{41A0CF99-D443-45F7-8C96-88D9CF93A4A8}" destId="{1BD40230-625F-44E9-990A-699B8B8D7A36}" srcOrd="1" destOrd="0" parTransId="{4C426DF6-EB3F-43BD-B298-5A2BD795D8DA}" sibTransId="{9FEB524E-2F2E-43B8-9FDF-CDBECF3DB586}"/>
    <dgm:cxn modelId="{251761BD-849F-4588-93FB-9781C50442CB}" type="presOf" srcId="{B36F71EA-5AB5-43E5-AF29-5F4F5DEF16F2}" destId="{91346A65-79CC-44D5-85AB-7079DC118835}" srcOrd="0" destOrd="0" presId="urn:microsoft.com/office/officeart/2005/8/layout/hProcess10"/>
    <dgm:cxn modelId="{BDFA85DD-9BF2-4039-A9BF-367C8D4ACA3E}" srcId="{41A0CF99-D443-45F7-8C96-88D9CF93A4A8}" destId="{E99335BB-0C00-48AB-8410-924C2FBF98B7}" srcOrd="2" destOrd="0" parTransId="{9FB10E17-E30F-42BF-A4F1-AB0602DECC7C}" sibTransId="{E0BCE4F7-39D7-4D24-9F01-3B197DD57ED2}"/>
    <dgm:cxn modelId="{C2945F61-966F-4958-8748-212DAB83710D}" type="presOf" srcId="{E0BCE4F7-39D7-4D24-9F01-3B197DD57ED2}" destId="{72E069CB-4470-4DA0-A2B6-A192EBF6EDF3}" srcOrd="0" destOrd="0" presId="urn:microsoft.com/office/officeart/2005/8/layout/hProcess10"/>
    <dgm:cxn modelId="{91E2C74F-9411-4071-8CE0-6ED27ECB2652}" type="presOf" srcId="{E0BCE4F7-39D7-4D24-9F01-3B197DD57ED2}" destId="{B2AA1BF2-E79A-4BF1-B354-D940B17041E8}" srcOrd="1" destOrd="0" presId="urn:microsoft.com/office/officeart/2005/8/layout/hProcess10"/>
    <dgm:cxn modelId="{9F15F496-0421-4D18-8861-6D21360293D0}" srcId="{41A0CF99-D443-45F7-8C96-88D9CF93A4A8}" destId="{60834100-356A-460E-BC20-AD0ED6FA4179}" srcOrd="4" destOrd="0" parTransId="{ABDC44E0-CBB2-4BA0-9CF4-C0D40F840C8D}" sibTransId="{AD9D8C42-71EB-4341-9C0A-01847B42A695}"/>
    <dgm:cxn modelId="{DCBA701C-4281-4556-B8DF-00AD2D8B016E}" srcId="{41A0CF99-D443-45F7-8C96-88D9CF93A4A8}" destId="{FA5CA111-D0FE-425E-AA10-9B4FE876FCBD}" srcOrd="3" destOrd="0" parTransId="{6C7C6702-E060-4A2D-BE3B-13BC1937F19D}" sibTransId="{48E6FB72-5771-4D5B-8304-F8CDA3653BE9}"/>
    <dgm:cxn modelId="{06C0699D-B378-4CFD-89F9-F2E4E6B68C18}" type="presOf" srcId="{B36F71EA-5AB5-43E5-AF29-5F4F5DEF16F2}" destId="{CE011558-36CF-4A0F-8C60-E04BDFD538F8}" srcOrd="1" destOrd="0" presId="urn:microsoft.com/office/officeart/2005/8/layout/hProcess10"/>
    <dgm:cxn modelId="{078B1C5B-3ED7-41CC-9984-2763157AD842}" type="presOf" srcId="{E99335BB-0C00-48AB-8410-924C2FBF98B7}" destId="{3180376C-B30B-4171-A271-20414BC64162}" srcOrd="0" destOrd="0" presId="urn:microsoft.com/office/officeart/2005/8/layout/hProcess10"/>
    <dgm:cxn modelId="{DA8EEF49-AB35-4A46-8D54-93F96103C887}" type="presOf" srcId="{60834100-356A-460E-BC20-AD0ED6FA4179}" destId="{1FE1C2C9-79AF-439B-8526-E17F7E6DEA8B}" srcOrd="0" destOrd="0" presId="urn:microsoft.com/office/officeart/2005/8/layout/hProcess10"/>
    <dgm:cxn modelId="{BA82D875-3063-4482-8435-7E11ABEA0243}" srcId="{41A0CF99-D443-45F7-8C96-88D9CF93A4A8}" destId="{DB631DC8-585A-484F-AB3B-D90ED9EE03CB}" srcOrd="0" destOrd="0" parTransId="{E4E63CDB-F231-47B6-A8D7-CA9C3A747507}" sibTransId="{B36F71EA-5AB5-43E5-AF29-5F4F5DEF16F2}"/>
    <dgm:cxn modelId="{4BDAA2EF-7861-438B-87CB-E2D9F057E279}" type="presParOf" srcId="{5E2BE720-BECD-4A82-8FE6-B7A3E347981A}" destId="{AF30B4E5-4609-4294-87B2-49C203B3E7FC}" srcOrd="0" destOrd="0" presId="urn:microsoft.com/office/officeart/2005/8/layout/hProcess10"/>
    <dgm:cxn modelId="{D9462678-17BA-4F04-8A50-46BE18BCF9D6}" type="presParOf" srcId="{AF30B4E5-4609-4294-87B2-49C203B3E7FC}" destId="{0DCDAF6C-62CB-451A-8B43-0A0AB3B542F9}" srcOrd="0" destOrd="0" presId="urn:microsoft.com/office/officeart/2005/8/layout/hProcess10"/>
    <dgm:cxn modelId="{78ADDA07-41EF-40A5-986C-CF89AFC63816}" type="presParOf" srcId="{AF30B4E5-4609-4294-87B2-49C203B3E7FC}" destId="{92D56543-AF72-4D31-B8E3-5FB6AC9194BF}" srcOrd="1" destOrd="0" presId="urn:microsoft.com/office/officeart/2005/8/layout/hProcess10"/>
    <dgm:cxn modelId="{5AB30B8B-9ACC-451E-9D2A-8C7FE6411131}" type="presParOf" srcId="{5E2BE720-BECD-4A82-8FE6-B7A3E347981A}" destId="{91346A65-79CC-44D5-85AB-7079DC118835}" srcOrd="1" destOrd="0" presId="urn:microsoft.com/office/officeart/2005/8/layout/hProcess10"/>
    <dgm:cxn modelId="{3A67E31A-9E93-46FF-8279-211B13E72CDD}" type="presParOf" srcId="{91346A65-79CC-44D5-85AB-7079DC118835}" destId="{CE011558-36CF-4A0F-8C60-E04BDFD538F8}" srcOrd="0" destOrd="0" presId="urn:microsoft.com/office/officeart/2005/8/layout/hProcess10"/>
    <dgm:cxn modelId="{8336DCB8-9EB8-4931-B149-7419E6413917}" type="presParOf" srcId="{5E2BE720-BECD-4A82-8FE6-B7A3E347981A}" destId="{3BBEC5A4-D935-4732-A7A5-15A78B704471}" srcOrd="2" destOrd="0" presId="urn:microsoft.com/office/officeart/2005/8/layout/hProcess10"/>
    <dgm:cxn modelId="{24E1E94B-7697-4021-BF3D-9E980CEF7972}" type="presParOf" srcId="{3BBEC5A4-D935-4732-A7A5-15A78B704471}" destId="{41B5C3C5-72DC-45E5-9808-C9674120BE7F}" srcOrd="0" destOrd="0" presId="urn:microsoft.com/office/officeart/2005/8/layout/hProcess10"/>
    <dgm:cxn modelId="{58A6394D-A777-4A5B-944A-DA2A0A544D69}" type="presParOf" srcId="{3BBEC5A4-D935-4732-A7A5-15A78B704471}" destId="{4A4E6F6F-44FF-4F07-99D0-A13403B6F6F1}" srcOrd="1" destOrd="0" presId="urn:microsoft.com/office/officeart/2005/8/layout/hProcess10"/>
    <dgm:cxn modelId="{F5C18536-AB1D-49EA-94FF-2E535B2EBFDF}" type="presParOf" srcId="{5E2BE720-BECD-4A82-8FE6-B7A3E347981A}" destId="{25AFA6CF-BDD7-4C8C-BE24-50E2BF507191}" srcOrd="3" destOrd="0" presId="urn:microsoft.com/office/officeart/2005/8/layout/hProcess10"/>
    <dgm:cxn modelId="{4904F05F-6A7A-4A71-8A9F-8B654FDEFE81}" type="presParOf" srcId="{25AFA6CF-BDD7-4C8C-BE24-50E2BF507191}" destId="{42E4097D-DFDA-4C17-BA69-622EE5BC6594}" srcOrd="0" destOrd="0" presId="urn:microsoft.com/office/officeart/2005/8/layout/hProcess10"/>
    <dgm:cxn modelId="{B4CFBA31-43F5-4C18-A268-7EBDD65B19C0}" type="presParOf" srcId="{5E2BE720-BECD-4A82-8FE6-B7A3E347981A}" destId="{D8C6D778-642E-4558-A261-6C6C6AC92526}" srcOrd="4" destOrd="0" presId="urn:microsoft.com/office/officeart/2005/8/layout/hProcess10"/>
    <dgm:cxn modelId="{FAB9E5E6-FD29-487B-A57A-2CF4D2485153}" type="presParOf" srcId="{D8C6D778-642E-4558-A261-6C6C6AC92526}" destId="{FB4FEC22-08BE-4FC4-A22D-83F7D8A531D2}" srcOrd="0" destOrd="0" presId="urn:microsoft.com/office/officeart/2005/8/layout/hProcess10"/>
    <dgm:cxn modelId="{124D3650-07E3-4A49-89EA-4A27E149EE9D}" type="presParOf" srcId="{D8C6D778-642E-4558-A261-6C6C6AC92526}" destId="{3180376C-B30B-4171-A271-20414BC64162}" srcOrd="1" destOrd="0" presId="urn:microsoft.com/office/officeart/2005/8/layout/hProcess10"/>
    <dgm:cxn modelId="{BA9B64CD-08A5-49FF-9FC1-5AFD667016FB}" type="presParOf" srcId="{5E2BE720-BECD-4A82-8FE6-B7A3E347981A}" destId="{72E069CB-4470-4DA0-A2B6-A192EBF6EDF3}" srcOrd="5" destOrd="0" presId="urn:microsoft.com/office/officeart/2005/8/layout/hProcess10"/>
    <dgm:cxn modelId="{FC227005-7AAF-4562-ADE6-4B1569229477}" type="presParOf" srcId="{72E069CB-4470-4DA0-A2B6-A192EBF6EDF3}" destId="{B2AA1BF2-E79A-4BF1-B354-D940B17041E8}" srcOrd="0" destOrd="0" presId="urn:microsoft.com/office/officeart/2005/8/layout/hProcess10"/>
    <dgm:cxn modelId="{46FC4F9B-831F-4B15-BEDD-E26092DA1909}" type="presParOf" srcId="{5E2BE720-BECD-4A82-8FE6-B7A3E347981A}" destId="{9FB25A01-DE51-456A-AFA9-7478383DFB89}" srcOrd="6" destOrd="0" presId="urn:microsoft.com/office/officeart/2005/8/layout/hProcess10"/>
    <dgm:cxn modelId="{9B2657CC-613A-4FFA-A7A2-B42959F0E5E9}" type="presParOf" srcId="{9FB25A01-DE51-456A-AFA9-7478383DFB89}" destId="{20BDA77F-05B4-4106-8106-31234BB10AFA}" srcOrd="0" destOrd="0" presId="urn:microsoft.com/office/officeart/2005/8/layout/hProcess10"/>
    <dgm:cxn modelId="{5E2F7869-30FD-414E-91EF-1B82AB4B39AF}" type="presParOf" srcId="{9FB25A01-DE51-456A-AFA9-7478383DFB89}" destId="{FA8AAB17-2130-4CB1-881F-178D6C64EA9B}" srcOrd="1" destOrd="0" presId="urn:microsoft.com/office/officeart/2005/8/layout/hProcess10"/>
    <dgm:cxn modelId="{F16F2E59-E7E1-4CA4-9F2E-9ADE323DD952}" type="presParOf" srcId="{5E2BE720-BECD-4A82-8FE6-B7A3E347981A}" destId="{137B7CC2-5A60-48E5-9453-71B0AF270537}" srcOrd="7" destOrd="0" presId="urn:microsoft.com/office/officeart/2005/8/layout/hProcess10"/>
    <dgm:cxn modelId="{1220E81A-9CDF-48BF-AB7D-94BE21B784B7}" type="presParOf" srcId="{137B7CC2-5A60-48E5-9453-71B0AF270537}" destId="{74EB0DF9-AC0B-4F73-ADA9-F02B00086744}" srcOrd="0" destOrd="0" presId="urn:microsoft.com/office/officeart/2005/8/layout/hProcess10"/>
    <dgm:cxn modelId="{6E16ED02-59B5-4278-84C7-8AD8261067F6}" type="presParOf" srcId="{5E2BE720-BECD-4A82-8FE6-B7A3E347981A}" destId="{B88BA23D-411D-4775-B8A7-B716EEA13A3F}" srcOrd="8" destOrd="0" presId="urn:microsoft.com/office/officeart/2005/8/layout/hProcess10"/>
    <dgm:cxn modelId="{4AA5E2D1-DE5F-48AD-80CD-F930F42A597C}" type="presParOf" srcId="{B88BA23D-411D-4775-B8A7-B716EEA13A3F}" destId="{217477B5-7387-4A6F-8132-2329CA5AF16D}" srcOrd="0" destOrd="0" presId="urn:microsoft.com/office/officeart/2005/8/layout/hProcess10"/>
    <dgm:cxn modelId="{4D98DC44-EFF1-4607-9649-0C73B16D88F6}" type="presParOf" srcId="{B88BA23D-411D-4775-B8A7-B716EEA13A3F}" destId="{1FE1C2C9-79AF-439B-8526-E17F7E6DEA8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A0CF99-D443-45F7-8C96-88D9CF93A4A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B631DC8-585A-484F-AB3B-D90ED9EE03CB}">
      <dgm:prSet phldrT="[Text]"/>
      <dgm:spPr>
        <a:solidFill>
          <a:srgbClr val="A6093D"/>
        </a:solidFill>
      </dgm:spPr>
      <dgm:t>
        <a:bodyPr/>
        <a:lstStyle/>
        <a:p>
          <a:r>
            <a:rPr lang="en-US" dirty="0"/>
            <a:t>Hygienist walks patient to front desk and then completes tracking form</a:t>
          </a:r>
        </a:p>
      </dgm:t>
    </dgm:pt>
    <dgm:pt modelId="{E4E63CDB-F231-47B6-A8D7-CA9C3A747507}" type="parTrans" cxnId="{BA82D875-3063-4482-8435-7E11ABEA0243}">
      <dgm:prSet/>
      <dgm:spPr/>
      <dgm:t>
        <a:bodyPr/>
        <a:lstStyle/>
        <a:p>
          <a:endParaRPr lang="en-US"/>
        </a:p>
      </dgm:t>
    </dgm:pt>
    <dgm:pt modelId="{B36F71EA-5AB5-43E5-AF29-5F4F5DEF16F2}" type="sibTrans" cxnId="{BA82D875-3063-4482-8435-7E11ABEA0243}">
      <dgm:prSet/>
      <dgm:spPr>
        <a:solidFill>
          <a:srgbClr val="A6093D"/>
        </a:solidFill>
      </dgm:spPr>
      <dgm:t>
        <a:bodyPr/>
        <a:lstStyle/>
        <a:p>
          <a:endParaRPr lang="en-US"/>
        </a:p>
      </dgm:t>
    </dgm:pt>
    <dgm:pt modelId="{09B84A3B-1521-4E2A-AA39-63C7306AEF12}">
      <dgm:prSet phldrT="[Text]"/>
      <dgm:spPr/>
      <dgm:t>
        <a:bodyPr/>
        <a:lstStyle/>
        <a:p>
          <a:endParaRPr lang="en-US" dirty="0"/>
        </a:p>
      </dgm:t>
    </dgm:pt>
    <dgm:pt modelId="{DA2ABB0A-98F4-42C3-B3AC-96149AB790CA}" type="sibTrans" cxnId="{9C136829-7B87-4BE6-AF56-503053C2E140}">
      <dgm:prSet/>
      <dgm:spPr/>
      <dgm:t>
        <a:bodyPr/>
        <a:lstStyle/>
        <a:p>
          <a:endParaRPr lang="en-US"/>
        </a:p>
      </dgm:t>
    </dgm:pt>
    <dgm:pt modelId="{338B21A9-5331-4116-BD4A-2DD32664941C}" type="parTrans" cxnId="{9C136829-7B87-4BE6-AF56-503053C2E140}">
      <dgm:prSet/>
      <dgm:spPr/>
      <dgm:t>
        <a:bodyPr/>
        <a:lstStyle/>
        <a:p>
          <a:endParaRPr lang="en-US"/>
        </a:p>
      </dgm:t>
    </dgm:pt>
    <dgm:pt modelId="{52A3A8FD-DE8D-4670-AD2A-9C1F5E4AB462}">
      <dgm:prSet phldrT="[Text]"/>
      <dgm:spPr>
        <a:solidFill>
          <a:schemeClr val="accent6">
            <a:lumMod val="40000"/>
            <a:lumOff val="60000"/>
          </a:schemeClr>
        </a:solidFill>
      </dgm:spPr>
      <dgm:t>
        <a:bodyPr/>
        <a:lstStyle/>
        <a:p>
          <a:r>
            <a:rPr lang="en-US" dirty="0">
              <a:solidFill>
                <a:srgbClr val="002D72"/>
              </a:solidFill>
            </a:rPr>
            <a:t>Patient may either see OB provider or hygienist first</a:t>
          </a:r>
        </a:p>
      </dgm:t>
    </dgm:pt>
    <dgm:pt modelId="{DDBC098A-D7E4-472F-B34E-8973F3D13D03}" type="parTrans" cxnId="{29FFE272-0C68-451B-8858-4DDF4EA77AD3}">
      <dgm:prSet/>
      <dgm:spPr/>
      <dgm:t>
        <a:bodyPr/>
        <a:lstStyle/>
        <a:p>
          <a:endParaRPr lang="en-US"/>
        </a:p>
      </dgm:t>
    </dgm:pt>
    <dgm:pt modelId="{6B6A3710-42D6-4992-82C9-CB9C99ECA9BF}" type="sibTrans" cxnId="{29FFE272-0C68-451B-8858-4DDF4EA77AD3}">
      <dgm:prSet/>
      <dgm:spPr>
        <a:noFill/>
      </dgm:spPr>
      <dgm:t>
        <a:bodyPr/>
        <a:lstStyle/>
        <a:p>
          <a:endParaRPr lang="en-US"/>
        </a:p>
      </dgm:t>
    </dgm:pt>
    <dgm:pt modelId="{C6C01DD2-B1B3-4974-B750-344B6CE20CC7}">
      <dgm:prSet phldrT="[Text]"/>
      <dgm:spPr>
        <a:solidFill>
          <a:srgbClr val="A6093D"/>
        </a:solidFill>
      </dgm:spPr>
      <dgm:t>
        <a:bodyPr/>
        <a:lstStyle/>
        <a:p>
          <a:r>
            <a:rPr lang="en-US" dirty="0"/>
            <a:t>Hygienist </a:t>
          </a:r>
          <a:r>
            <a:rPr lang="en-US" dirty="0">
              <a:solidFill>
                <a:srgbClr val="FFFF00"/>
              </a:solidFill>
            </a:rPr>
            <a:t>educates patient </a:t>
          </a:r>
          <a:r>
            <a:rPr lang="en-US" dirty="0"/>
            <a:t>on </a:t>
          </a:r>
          <a:r>
            <a:rPr lang="en-US" dirty="0">
              <a:solidFill>
                <a:srgbClr val="FFFF00"/>
              </a:solidFill>
            </a:rPr>
            <a:t>home care, diet, disease transmission</a:t>
          </a:r>
          <a:r>
            <a:rPr lang="en-US" dirty="0"/>
            <a:t>, etc.</a:t>
          </a:r>
        </a:p>
      </dgm:t>
    </dgm:pt>
    <dgm:pt modelId="{488F79D1-6167-4FB3-9720-95CEE0C4B0B0}" type="parTrans" cxnId="{7A0462A3-2B16-480D-8A13-9C2D5B4218F6}">
      <dgm:prSet/>
      <dgm:spPr/>
      <dgm:t>
        <a:bodyPr/>
        <a:lstStyle/>
        <a:p>
          <a:endParaRPr lang="en-US"/>
        </a:p>
      </dgm:t>
    </dgm:pt>
    <dgm:pt modelId="{3A055F7D-E770-4611-92BA-5D219A85D674}" type="sibTrans" cxnId="{7A0462A3-2B16-480D-8A13-9C2D5B4218F6}">
      <dgm:prSet/>
      <dgm:spPr>
        <a:solidFill>
          <a:srgbClr val="A6093D"/>
        </a:solidFill>
      </dgm:spPr>
      <dgm:t>
        <a:bodyPr/>
        <a:lstStyle/>
        <a:p>
          <a:endParaRPr lang="en-US"/>
        </a:p>
      </dgm:t>
    </dgm:pt>
    <dgm:pt modelId="{109FE768-5A0D-40E9-AE33-63D0B06E53AC}">
      <dgm:prSet phldrT="[Text]"/>
      <dgm:spPr>
        <a:solidFill>
          <a:srgbClr val="A6093D"/>
        </a:solidFill>
      </dgm:spPr>
      <dgm:t>
        <a:bodyPr/>
        <a:lstStyle/>
        <a:p>
          <a:r>
            <a:rPr lang="en-US" dirty="0"/>
            <a:t>Hygienist completes oral screening and referral to dentist if needed</a:t>
          </a:r>
        </a:p>
      </dgm:t>
    </dgm:pt>
    <dgm:pt modelId="{EB149CE6-1A48-40AD-BD01-628310CDC8D7}" type="parTrans" cxnId="{A932E146-0196-46BE-9C27-4C93206B2150}">
      <dgm:prSet/>
      <dgm:spPr/>
      <dgm:t>
        <a:bodyPr/>
        <a:lstStyle/>
        <a:p>
          <a:endParaRPr lang="en-US"/>
        </a:p>
      </dgm:t>
    </dgm:pt>
    <dgm:pt modelId="{91649538-C767-46AE-B9AF-6EF5D9406A98}" type="sibTrans" cxnId="{A932E146-0196-46BE-9C27-4C93206B2150}">
      <dgm:prSet/>
      <dgm:spPr>
        <a:solidFill>
          <a:srgbClr val="A6093D"/>
        </a:solidFill>
      </dgm:spPr>
      <dgm:t>
        <a:bodyPr/>
        <a:lstStyle/>
        <a:p>
          <a:endParaRPr lang="en-US"/>
        </a:p>
      </dgm:t>
    </dgm:pt>
    <dgm:pt modelId="{5E2BE720-BECD-4A82-8FE6-B7A3E347981A}" type="pres">
      <dgm:prSet presAssocID="{41A0CF99-D443-45F7-8C96-88D9CF93A4A8}" presName="Name0" presStyleCnt="0">
        <dgm:presLayoutVars>
          <dgm:dir/>
          <dgm:resizeHandles val="exact"/>
        </dgm:presLayoutVars>
      </dgm:prSet>
      <dgm:spPr/>
      <dgm:t>
        <a:bodyPr/>
        <a:lstStyle/>
        <a:p>
          <a:endParaRPr lang="en-US"/>
        </a:p>
      </dgm:t>
    </dgm:pt>
    <dgm:pt modelId="{AF30B4E5-4609-4294-87B2-49C203B3E7FC}" type="pres">
      <dgm:prSet presAssocID="{DB631DC8-585A-484F-AB3B-D90ED9EE03CB}" presName="composite" presStyleCnt="0"/>
      <dgm:spPr/>
    </dgm:pt>
    <dgm:pt modelId="{0DCDAF6C-62CB-451A-8B43-0A0AB3B542F9}" type="pres">
      <dgm:prSet presAssocID="{DB631DC8-585A-484F-AB3B-D90ED9EE03CB}"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92D56543-AF72-4D31-B8E3-5FB6AC9194BF}" type="pres">
      <dgm:prSet presAssocID="{DB631DC8-585A-484F-AB3B-D90ED9EE03CB}" presName="txNode" presStyleLbl="node1" presStyleIdx="0" presStyleCnt="5">
        <dgm:presLayoutVars>
          <dgm:bulletEnabled val="1"/>
        </dgm:presLayoutVars>
      </dgm:prSet>
      <dgm:spPr/>
      <dgm:t>
        <a:bodyPr/>
        <a:lstStyle/>
        <a:p>
          <a:endParaRPr lang="en-US"/>
        </a:p>
      </dgm:t>
    </dgm:pt>
    <dgm:pt modelId="{9F4A3E51-9CE0-45B4-9523-D9B1DD3C5E12}" type="pres">
      <dgm:prSet presAssocID="{B36F71EA-5AB5-43E5-AF29-5F4F5DEF16F2}" presName="sibTrans" presStyleLbl="sibTrans2D1" presStyleIdx="0" presStyleCnt="4" custFlipHor="1"/>
      <dgm:spPr/>
      <dgm:t>
        <a:bodyPr/>
        <a:lstStyle/>
        <a:p>
          <a:endParaRPr lang="en-US"/>
        </a:p>
      </dgm:t>
    </dgm:pt>
    <dgm:pt modelId="{7DDC52B4-C2C5-4254-8174-DC2833E8E642}" type="pres">
      <dgm:prSet presAssocID="{B36F71EA-5AB5-43E5-AF29-5F4F5DEF16F2}" presName="connTx" presStyleLbl="sibTrans2D1" presStyleIdx="0" presStyleCnt="4"/>
      <dgm:spPr/>
      <dgm:t>
        <a:bodyPr/>
        <a:lstStyle/>
        <a:p>
          <a:endParaRPr lang="en-US"/>
        </a:p>
      </dgm:t>
    </dgm:pt>
    <dgm:pt modelId="{AC3E514E-B63A-4157-9395-A84AC6B448E8}" type="pres">
      <dgm:prSet presAssocID="{C6C01DD2-B1B3-4974-B750-344B6CE20CC7}" presName="composite" presStyleCnt="0"/>
      <dgm:spPr/>
    </dgm:pt>
    <dgm:pt modelId="{134DBBE1-9B6F-4716-AA68-F5AD3F7F5346}" type="pres">
      <dgm:prSet presAssocID="{C6C01DD2-B1B3-4974-B750-344B6CE20CC7}" presName="imagSh" presStyleLbl="b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64F06831-1D10-4258-BAD3-9085DB177892}" type="pres">
      <dgm:prSet presAssocID="{C6C01DD2-B1B3-4974-B750-344B6CE20CC7}" presName="txNode" presStyleLbl="node1" presStyleIdx="1" presStyleCnt="5">
        <dgm:presLayoutVars>
          <dgm:bulletEnabled val="1"/>
        </dgm:presLayoutVars>
      </dgm:prSet>
      <dgm:spPr/>
      <dgm:t>
        <a:bodyPr/>
        <a:lstStyle/>
        <a:p>
          <a:endParaRPr lang="en-US"/>
        </a:p>
      </dgm:t>
    </dgm:pt>
    <dgm:pt modelId="{1EC2215D-50E0-4028-A0BF-C357A8550BA2}" type="pres">
      <dgm:prSet presAssocID="{3A055F7D-E770-4611-92BA-5D219A85D674}" presName="sibTrans" presStyleLbl="sibTrans2D1" presStyleIdx="1" presStyleCnt="4" custFlipHor="1"/>
      <dgm:spPr/>
      <dgm:t>
        <a:bodyPr/>
        <a:lstStyle/>
        <a:p>
          <a:endParaRPr lang="en-US"/>
        </a:p>
      </dgm:t>
    </dgm:pt>
    <dgm:pt modelId="{6617A934-2608-4EB7-A10C-4264821F8E70}" type="pres">
      <dgm:prSet presAssocID="{3A055F7D-E770-4611-92BA-5D219A85D674}" presName="connTx" presStyleLbl="sibTrans2D1" presStyleIdx="1" presStyleCnt="4"/>
      <dgm:spPr/>
      <dgm:t>
        <a:bodyPr/>
        <a:lstStyle/>
        <a:p>
          <a:endParaRPr lang="en-US"/>
        </a:p>
      </dgm:t>
    </dgm:pt>
    <dgm:pt modelId="{EFA5F59D-A9C6-4CF3-B974-EF3BFD5B1F02}" type="pres">
      <dgm:prSet presAssocID="{109FE768-5A0D-40E9-AE33-63D0B06E53AC}" presName="composite" presStyleCnt="0"/>
      <dgm:spPr/>
    </dgm:pt>
    <dgm:pt modelId="{510BB34B-9ED3-4318-8370-A98D9AFDB614}" type="pres">
      <dgm:prSet presAssocID="{109FE768-5A0D-40E9-AE33-63D0B06E53AC}" presName="imagSh" presStyleLbl="b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B741C289-0215-467E-9995-C93DE787703D}" type="pres">
      <dgm:prSet presAssocID="{109FE768-5A0D-40E9-AE33-63D0B06E53AC}" presName="txNode" presStyleLbl="node1" presStyleIdx="2" presStyleCnt="5">
        <dgm:presLayoutVars>
          <dgm:bulletEnabled val="1"/>
        </dgm:presLayoutVars>
      </dgm:prSet>
      <dgm:spPr/>
      <dgm:t>
        <a:bodyPr/>
        <a:lstStyle/>
        <a:p>
          <a:endParaRPr lang="en-US"/>
        </a:p>
      </dgm:t>
    </dgm:pt>
    <dgm:pt modelId="{2C80E3DE-D0FC-4575-A44E-A36BB839BC42}" type="pres">
      <dgm:prSet presAssocID="{91649538-C767-46AE-B9AF-6EF5D9406A98}" presName="sibTrans" presStyleLbl="sibTrans2D1" presStyleIdx="2" presStyleCnt="4" custFlipHor="1"/>
      <dgm:spPr/>
      <dgm:t>
        <a:bodyPr/>
        <a:lstStyle/>
        <a:p>
          <a:endParaRPr lang="en-US"/>
        </a:p>
      </dgm:t>
    </dgm:pt>
    <dgm:pt modelId="{E000C15B-12F1-43F3-B6C2-FC5BB4F3E846}" type="pres">
      <dgm:prSet presAssocID="{91649538-C767-46AE-B9AF-6EF5D9406A98}" presName="connTx" presStyleLbl="sibTrans2D1" presStyleIdx="2" presStyleCnt="4"/>
      <dgm:spPr/>
      <dgm:t>
        <a:bodyPr/>
        <a:lstStyle/>
        <a:p>
          <a:endParaRPr lang="en-US"/>
        </a:p>
      </dgm:t>
    </dgm:pt>
    <dgm:pt modelId="{E43615B2-FFFE-4571-9A76-40935E79583C}" type="pres">
      <dgm:prSet presAssocID="{52A3A8FD-DE8D-4670-AD2A-9C1F5E4AB462}" presName="composite" presStyleCnt="0"/>
      <dgm:spPr/>
    </dgm:pt>
    <dgm:pt modelId="{89436522-163A-4655-9FF8-EEA352EF5A2D}" type="pres">
      <dgm:prSet presAssocID="{52A3A8FD-DE8D-4670-AD2A-9C1F5E4AB462}" presName="imagSh" presStyleLbl="bgImgPlace1" presStyleIdx="3" presStyleCnt="5"/>
      <dgm:spPr>
        <a:prstGeom prst="quadArrow">
          <a:avLst/>
        </a:prstGeom>
        <a:noFill/>
      </dgm:spPr>
    </dgm:pt>
    <dgm:pt modelId="{F157063C-7616-4B73-9DCD-DC1B56A1EDC4}" type="pres">
      <dgm:prSet presAssocID="{52A3A8FD-DE8D-4670-AD2A-9C1F5E4AB462}" presName="txNode" presStyleLbl="node1" presStyleIdx="3" presStyleCnt="5" custLinFactNeighborY="-49049">
        <dgm:presLayoutVars>
          <dgm:bulletEnabled val="1"/>
        </dgm:presLayoutVars>
      </dgm:prSet>
      <dgm:spPr/>
      <dgm:t>
        <a:bodyPr/>
        <a:lstStyle/>
        <a:p>
          <a:endParaRPr lang="en-US"/>
        </a:p>
      </dgm:t>
    </dgm:pt>
    <dgm:pt modelId="{0B41A830-07B4-477F-9C31-3F9308510F23}" type="pres">
      <dgm:prSet presAssocID="{6B6A3710-42D6-4992-82C9-CB9C99ECA9BF}" presName="sibTrans" presStyleLbl="sibTrans2D1" presStyleIdx="3" presStyleCnt="4" custFlipHor="1"/>
      <dgm:spPr/>
      <dgm:t>
        <a:bodyPr/>
        <a:lstStyle/>
        <a:p>
          <a:endParaRPr lang="en-US"/>
        </a:p>
      </dgm:t>
    </dgm:pt>
    <dgm:pt modelId="{9C746933-AF64-47A3-A7BD-02EEEB12B2B9}" type="pres">
      <dgm:prSet presAssocID="{6B6A3710-42D6-4992-82C9-CB9C99ECA9BF}" presName="connTx" presStyleLbl="sibTrans2D1" presStyleIdx="3" presStyleCnt="4"/>
      <dgm:spPr/>
      <dgm:t>
        <a:bodyPr/>
        <a:lstStyle/>
        <a:p>
          <a:endParaRPr lang="en-US"/>
        </a:p>
      </dgm:t>
    </dgm:pt>
    <dgm:pt modelId="{F5C06E94-738B-4288-B8A4-4678141EEA59}" type="pres">
      <dgm:prSet presAssocID="{09B84A3B-1521-4E2A-AA39-63C7306AEF12}" presName="composite" presStyleCnt="0"/>
      <dgm:spPr/>
    </dgm:pt>
    <dgm:pt modelId="{FF6185CA-7D79-4101-B2A8-C8FF3148ABDB}" type="pres">
      <dgm:prSet presAssocID="{09B84A3B-1521-4E2A-AA39-63C7306AEF12}" presName="imagSh" presStyleLbl="bgImgPlace1" presStyleIdx="4" presStyleCnt="5" custScaleY="31658"/>
      <dgm:spPr>
        <a:prstGeom prst="leftArrow">
          <a:avLst/>
        </a:prstGeom>
        <a:solidFill>
          <a:srgbClr val="002D72"/>
        </a:solidFill>
      </dgm:spPr>
    </dgm:pt>
    <dgm:pt modelId="{B7D0A3CD-0DD5-4B74-B6C1-4B938E5A75BF}" type="pres">
      <dgm:prSet presAssocID="{09B84A3B-1521-4E2A-AA39-63C7306AEF12}" presName="txNode" presStyleLbl="node1" presStyleIdx="4" presStyleCnt="5" custAng="16200000" custFlipVert="1" custScaleY="70856" custLinFactNeighborX="-16501" custLinFactNeighborY="-62431">
        <dgm:presLayoutVars>
          <dgm:bulletEnabled val="1"/>
        </dgm:presLayoutVars>
      </dgm:prSet>
      <dgm:spPr>
        <a:prstGeom prst="bentUpArrow">
          <a:avLst/>
        </a:prstGeom>
      </dgm:spPr>
      <dgm:t>
        <a:bodyPr/>
        <a:lstStyle/>
        <a:p>
          <a:endParaRPr lang="en-US"/>
        </a:p>
      </dgm:t>
    </dgm:pt>
  </dgm:ptLst>
  <dgm:cxnLst>
    <dgm:cxn modelId="{BA82D875-3063-4482-8435-7E11ABEA0243}" srcId="{41A0CF99-D443-45F7-8C96-88D9CF93A4A8}" destId="{DB631DC8-585A-484F-AB3B-D90ED9EE03CB}" srcOrd="0" destOrd="0" parTransId="{E4E63CDB-F231-47B6-A8D7-CA9C3A747507}" sibTransId="{B36F71EA-5AB5-43E5-AF29-5F4F5DEF16F2}"/>
    <dgm:cxn modelId="{F422C2C0-4094-44AA-A027-A1968F510E9D}" type="presOf" srcId="{B36F71EA-5AB5-43E5-AF29-5F4F5DEF16F2}" destId="{7DDC52B4-C2C5-4254-8174-DC2833E8E642}" srcOrd="1" destOrd="0" presId="urn:microsoft.com/office/officeart/2005/8/layout/hProcess10"/>
    <dgm:cxn modelId="{29FFE272-0C68-451B-8858-4DDF4EA77AD3}" srcId="{41A0CF99-D443-45F7-8C96-88D9CF93A4A8}" destId="{52A3A8FD-DE8D-4670-AD2A-9C1F5E4AB462}" srcOrd="3" destOrd="0" parTransId="{DDBC098A-D7E4-472F-B34E-8973F3D13D03}" sibTransId="{6B6A3710-42D6-4992-82C9-CB9C99ECA9BF}"/>
    <dgm:cxn modelId="{E55370BB-74FC-42DD-900B-11292C9B7B0D}" type="presOf" srcId="{41A0CF99-D443-45F7-8C96-88D9CF93A4A8}" destId="{5E2BE720-BECD-4A82-8FE6-B7A3E347981A}" srcOrd="0" destOrd="0" presId="urn:microsoft.com/office/officeart/2005/8/layout/hProcess10"/>
    <dgm:cxn modelId="{AFA9781E-2B72-40E2-9C97-7F7B20069F77}" type="presOf" srcId="{DB631DC8-585A-484F-AB3B-D90ED9EE03CB}" destId="{92D56543-AF72-4D31-B8E3-5FB6AC9194BF}" srcOrd="0" destOrd="0" presId="urn:microsoft.com/office/officeart/2005/8/layout/hProcess10"/>
    <dgm:cxn modelId="{A932E146-0196-46BE-9C27-4C93206B2150}" srcId="{41A0CF99-D443-45F7-8C96-88D9CF93A4A8}" destId="{109FE768-5A0D-40E9-AE33-63D0B06E53AC}" srcOrd="2" destOrd="0" parTransId="{EB149CE6-1A48-40AD-BD01-628310CDC8D7}" sibTransId="{91649538-C767-46AE-B9AF-6EF5D9406A98}"/>
    <dgm:cxn modelId="{DA61EEAB-2CE2-4AC8-B121-962C828FD795}" type="presOf" srcId="{109FE768-5A0D-40E9-AE33-63D0B06E53AC}" destId="{B741C289-0215-467E-9995-C93DE787703D}" srcOrd="0" destOrd="0" presId="urn:microsoft.com/office/officeart/2005/8/layout/hProcess10"/>
    <dgm:cxn modelId="{42CF1EA4-7817-4C8E-8232-534DA7BB9D8A}" type="presOf" srcId="{09B84A3B-1521-4E2A-AA39-63C7306AEF12}" destId="{B7D0A3CD-0DD5-4B74-B6C1-4B938E5A75BF}" srcOrd="0" destOrd="0" presId="urn:microsoft.com/office/officeart/2005/8/layout/hProcess10"/>
    <dgm:cxn modelId="{5371CFD6-3FCC-428F-8EFC-48F405CB331F}" type="presOf" srcId="{91649538-C767-46AE-B9AF-6EF5D9406A98}" destId="{2C80E3DE-D0FC-4575-A44E-A36BB839BC42}" srcOrd="0" destOrd="0" presId="urn:microsoft.com/office/officeart/2005/8/layout/hProcess10"/>
    <dgm:cxn modelId="{3A6F0F44-8F37-40D1-911A-057AF57F97CC}" type="presOf" srcId="{3A055F7D-E770-4611-92BA-5D219A85D674}" destId="{6617A934-2608-4EB7-A10C-4264821F8E70}" srcOrd="1" destOrd="0" presId="urn:microsoft.com/office/officeart/2005/8/layout/hProcess10"/>
    <dgm:cxn modelId="{77B7B47E-1CD0-4FD5-8AC3-33884D65B5EC}" type="presOf" srcId="{91649538-C767-46AE-B9AF-6EF5D9406A98}" destId="{E000C15B-12F1-43F3-B6C2-FC5BB4F3E846}" srcOrd="1" destOrd="0" presId="urn:microsoft.com/office/officeart/2005/8/layout/hProcess10"/>
    <dgm:cxn modelId="{7093B3A9-2C07-416E-AE50-88749AD30BCF}" type="presOf" srcId="{6B6A3710-42D6-4992-82C9-CB9C99ECA9BF}" destId="{9C746933-AF64-47A3-A7BD-02EEEB12B2B9}" srcOrd="1" destOrd="0" presId="urn:microsoft.com/office/officeart/2005/8/layout/hProcess10"/>
    <dgm:cxn modelId="{87BF43D5-BB40-41ED-B35B-5DA74A36CB63}" type="presOf" srcId="{52A3A8FD-DE8D-4670-AD2A-9C1F5E4AB462}" destId="{F157063C-7616-4B73-9DCD-DC1B56A1EDC4}" srcOrd="0" destOrd="0" presId="urn:microsoft.com/office/officeart/2005/8/layout/hProcess10"/>
    <dgm:cxn modelId="{8A1CF3DE-4677-4772-AA9D-52F92526325F}" type="presOf" srcId="{B36F71EA-5AB5-43E5-AF29-5F4F5DEF16F2}" destId="{9F4A3E51-9CE0-45B4-9523-D9B1DD3C5E12}" srcOrd="0" destOrd="0" presId="urn:microsoft.com/office/officeart/2005/8/layout/hProcess10"/>
    <dgm:cxn modelId="{829BEA96-C8EC-4CF9-8F81-B66392AFA326}" type="presOf" srcId="{C6C01DD2-B1B3-4974-B750-344B6CE20CC7}" destId="{64F06831-1D10-4258-BAD3-9085DB177892}" srcOrd="0" destOrd="0" presId="urn:microsoft.com/office/officeart/2005/8/layout/hProcess10"/>
    <dgm:cxn modelId="{9C136829-7B87-4BE6-AF56-503053C2E140}" srcId="{41A0CF99-D443-45F7-8C96-88D9CF93A4A8}" destId="{09B84A3B-1521-4E2A-AA39-63C7306AEF12}" srcOrd="4" destOrd="0" parTransId="{338B21A9-5331-4116-BD4A-2DD32664941C}" sibTransId="{DA2ABB0A-98F4-42C3-B3AC-96149AB790CA}"/>
    <dgm:cxn modelId="{7A0462A3-2B16-480D-8A13-9C2D5B4218F6}" srcId="{41A0CF99-D443-45F7-8C96-88D9CF93A4A8}" destId="{C6C01DD2-B1B3-4974-B750-344B6CE20CC7}" srcOrd="1" destOrd="0" parTransId="{488F79D1-6167-4FB3-9720-95CEE0C4B0B0}" sibTransId="{3A055F7D-E770-4611-92BA-5D219A85D674}"/>
    <dgm:cxn modelId="{51355C3B-5FAD-4DB9-A364-E22F12AA59E7}" type="presOf" srcId="{6B6A3710-42D6-4992-82C9-CB9C99ECA9BF}" destId="{0B41A830-07B4-477F-9C31-3F9308510F23}" srcOrd="0" destOrd="0" presId="urn:microsoft.com/office/officeart/2005/8/layout/hProcess10"/>
    <dgm:cxn modelId="{93B2F180-56B5-4084-B7D4-9AE332B278A5}" type="presOf" srcId="{3A055F7D-E770-4611-92BA-5D219A85D674}" destId="{1EC2215D-50E0-4028-A0BF-C357A8550BA2}" srcOrd="0" destOrd="0" presId="urn:microsoft.com/office/officeart/2005/8/layout/hProcess10"/>
    <dgm:cxn modelId="{4BDAA2EF-7861-438B-87CB-E2D9F057E279}" type="presParOf" srcId="{5E2BE720-BECD-4A82-8FE6-B7A3E347981A}" destId="{AF30B4E5-4609-4294-87B2-49C203B3E7FC}" srcOrd="0" destOrd="0" presId="urn:microsoft.com/office/officeart/2005/8/layout/hProcess10"/>
    <dgm:cxn modelId="{D9462678-17BA-4F04-8A50-46BE18BCF9D6}" type="presParOf" srcId="{AF30B4E5-4609-4294-87B2-49C203B3E7FC}" destId="{0DCDAF6C-62CB-451A-8B43-0A0AB3B542F9}" srcOrd="0" destOrd="0" presId="urn:microsoft.com/office/officeart/2005/8/layout/hProcess10"/>
    <dgm:cxn modelId="{78ADDA07-41EF-40A5-986C-CF89AFC63816}" type="presParOf" srcId="{AF30B4E5-4609-4294-87B2-49C203B3E7FC}" destId="{92D56543-AF72-4D31-B8E3-5FB6AC9194BF}" srcOrd="1" destOrd="0" presId="urn:microsoft.com/office/officeart/2005/8/layout/hProcess10"/>
    <dgm:cxn modelId="{BBC7F182-FA45-459E-9A98-C4A809C7309F}" type="presParOf" srcId="{5E2BE720-BECD-4A82-8FE6-B7A3E347981A}" destId="{9F4A3E51-9CE0-45B4-9523-D9B1DD3C5E12}" srcOrd="1" destOrd="0" presId="urn:microsoft.com/office/officeart/2005/8/layout/hProcess10"/>
    <dgm:cxn modelId="{921A1A6F-438B-4F78-8DF9-629E644AB68A}" type="presParOf" srcId="{9F4A3E51-9CE0-45B4-9523-D9B1DD3C5E12}" destId="{7DDC52B4-C2C5-4254-8174-DC2833E8E642}" srcOrd="0" destOrd="0" presId="urn:microsoft.com/office/officeart/2005/8/layout/hProcess10"/>
    <dgm:cxn modelId="{844AB1A9-7054-449E-94AC-F738B78DCE7D}" type="presParOf" srcId="{5E2BE720-BECD-4A82-8FE6-B7A3E347981A}" destId="{AC3E514E-B63A-4157-9395-A84AC6B448E8}" srcOrd="2" destOrd="0" presId="urn:microsoft.com/office/officeart/2005/8/layout/hProcess10"/>
    <dgm:cxn modelId="{E7C4BCA3-C5B4-45D8-91AA-A54820B74AEE}" type="presParOf" srcId="{AC3E514E-B63A-4157-9395-A84AC6B448E8}" destId="{134DBBE1-9B6F-4716-AA68-F5AD3F7F5346}" srcOrd="0" destOrd="0" presId="urn:microsoft.com/office/officeart/2005/8/layout/hProcess10"/>
    <dgm:cxn modelId="{BE54044E-95A9-45A0-BDB4-B209A0B30E17}" type="presParOf" srcId="{AC3E514E-B63A-4157-9395-A84AC6B448E8}" destId="{64F06831-1D10-4258-BAD3-9085DB177892}" srcOrd="1" destOrd="0" presId="urn:microsoft.com/office/officeart/2005/8/layout/hProcess10"/>
    <dgm:cxn modelId="{4E16DDA0-2D91-4155-B14E-7011D0EC2778}" type="presParOf" srcId="{5E2BE720-BECD-4A82-8FE6-B7A3E347981A}" destId="{1EC2215D-50E0-4028-A0BF-C357A8550BA2}" srcOrd="3" destOrd="0" presId="urn:microsoft.com/office/officeart/2005/8/layout/hProcess10"/>
    <dgm:cxn modelId="{56577A5C-3457-45B2-8AA2-893215E4B4F7}" type="presParOf" srcId="{1EC2215D-50E0-4028-A0BF-C357A8550BA2}" destId="{6617A934-2608-4EB7-A10C-4264821F8E70}" srcOrd="0" destOrd="0" presId="urn:microsoft.com/office/officeart/2005/8/layout/hProcess10"/>
    <dgm:cxn modelId="{98A4587E-EE09-4560-A7A4-9B79D85E5BA7}" type="presParOf" srcId="{5E2BE720-BECD-4A82-8FE6-B7A3E347981A}" destId="{EFA5F59D-A9C6-4CF3-B974-EF3BFD5B1F02}" srcOrd="4" destOrd="0" presId="urn:microsoft.com/office/officeart/2005/8/layout/hProcess10"/>
    <dgm:cxn modelId="{D7508A3D-8A56-4764-8F78-C6C010F5467B}" type="presParOf" srcId="{EFA5F59D-A9C6-4CF3-B974-EF3BFD5B1F02}" destId="{510BB34B-9ED3-4318-8370-A98D9AFDB614}" srcOrd="0" destOrd="0" presId="urn:microsoft.com/office/officeart/2005/8/layout/hProcess10"/>
    <dgm:cxn modelId="{E1B6DCF4-EFB0-49BF-AB24-B8F460641394}" type="presParOf" srcId="{EFA5F59D-A9C6-4CF3-B974-EF3BFD5B1F02}" destId="{B741C289-0215-467E-9995-C93DE787703D}" srcOrd="1" destOrd="0" presId="urn:microsoft.com/office/officeart/2005/8/layout/hProcess10"/>
    <dgm:cxn modelId="{8275BB70-1A7E-43A6-B5C9-DAB312FCED4D}" type="presParOf" srcId="{5E2BE720-BECD-4A82-8FE6-B7A3E347981A}" destId="{2C80E3DE-D0FC-4575-A44E-A36BB839BC42}" srcOrd="5" destOrd="0" presId="urn:microsoft.com/office/officeart/2005/8/layout/hProcess10"/>
    <dgm:cxn modelId="{984E464D-5E04-4ECD-8632-0341FD1D81D4}" type="presParOf" srcId="{2C80E3DE-D0FC-4575-A44E-A36BB839BC42}" destId="{E000C15B-12F1-43F3-B6C2-FC5BB4F3E846}" srcOrd="0" destOrd="0" presId="urn:microsoft.com/office/officeart/2005/8/layout/hProcess10"/>
    <dgm:cxn modelId="{8160E6A7-B430-4305-97C4-13531A431321}" type="presParOf" srcId="{5E2BE720-BECD-4A82-8FE6-B7A3E347981A}" destId="{E43615B2-FFFE-4571-9A76-40935E79583C}" srcOrd="6" destOrd="0" presId="urn:microsoft.com/office/officeart/2005/8/layout/hProcess10"/>
    <dgm:cxn modelId="{2F06D23E-07C0-49EC-A78F-D1B10E93608B}" type="presParOf" srcId="{E43615B2-FFFE-4571-9A76-40935E79583C}" destId="{89436522-163A-4655-9FF8-EEA352EF5A2D}" srcOrd="0" destOrd="0" presId="urn:microsoft.com/office/officeart/2005/8/layout/hProcess10"/>
    <dgm:cxn modelId="{D72C9035-AD0F-4C77-9717-6DE51DA5B25A}" type="presParOf" srcId="{E43615B2-FFFE-4571-9A76-40935E79583C}" destId="{F157063C-7616-4B73-9DCD-DC1B56A1EDC4}" srcOrd="1" destOrd="0" presId="urn:microsoft.com/office/officeart/2005/8/layout/hProcess10"/>
    <dgm:cxn modelId="{CCC5CE87-7A6D-488A-B504-55F2F53BDEB1}" type="presParOf" srcId="{5E2BE720-BECD-4A82-8FE6-B7A3E347981A}" destId="{0B41A830-07B4-477F-9C31-3F9308510F23}" srcOrd="7" destOrd="0" presId="urn:microsoft.com/office/officeart/2005/8/layout/hProcess10"/>
    <dgm:cxn modelId="{34F0F4BC-EC10-4145-9F72-A0646C98B58C}" type="presParOf" srcId="{0B41A830-07B4-477F-9C31-3F9308510F23}" destId="{9C746933-AF64-47A3-A7BD-02EEEB12B2B9}" srcOrd="0" destOrd="0" presId="urn:microsoft.com/office/officeart/2005/8/layout/hProcess10"/>
    <dgm:cxn modelId="{1FD08034-1034-409A-8097-D7F7F37B4D02}" type="presParOf" srcId="{5E2BE720-BECD-4A82-8FE6-B7A3E347981A}" destId="{F5C06E94-738B-4288-B8A4-4678141EEA59}" srcOrd="8" destOrd="0" presId="urn:microsoft.com/office/officeart/2005/8/layout/hProcess10"/>
    <dgm:cxn modelId="{96AE52A4-92FE-4363-A245-BBAD1405C912}" type="presParOf" srcId="{F5C06E94-738B-4288-B8A4-4678141EEA59}" destId="{FF6185CA-7D79-4101-B2A8-C8FF3148ABDB}" srcOrd="0" destOrd="0" presId="urn:microsoft.com/office/officeart/2005/8/layout/hProcess10"/>
    <dgm:cxn modelId="{0225CEC7-6A19-422D-81CD-166B7C5B9E89}" type="presParOf" srcId="{F5C06E94-738B-4288-B8A4-4678141EEA59}" destId="{B7D0A3CD-0DD5-4B74-B6C1-4B938E5A75BF}"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A0CF99-D443-45F7-8C96-88D9CF93A4A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B631DC8-585A-484F-AB3B-D90ED9EE03CB}">
      <dgm:prSet phldrT="[Text]"/>
      <dgm:spPr>
        <a:solidFill>
          <a:srgbClr val="002D72"/>
        </a:solidFill>
      </dgm:spPr>
      <dgm:t>
        <a:bodyPr/>
        <a:lstStyle/>
        <a:p>
          <a:r>
            <a:rPr lang="en-US" dirty="0"/>
            <a:t>Hygienist (</a:t>
          </a:r>
          <a:r>
            <a:rPr lang="en-US" dirty="0">
              <a:solidFill>
                <a:srgbClr val="FFFF00"/>
              </a:solidFill>
            </a:rPr>
            <a:t>or front desk</a:t>
          </a:r>
          <a:r>
            <a:rPr lang="en-US" dirty="0"/>
            <a:t>) schedules OB patient for final visit (3-6 weeks post-partum)</a:t>
          </a:r>
        </a:p>
      </dgm:t>
    </dgm:pt>
    <dgm:pt modelId="{E4E63CDB-F231-47B6-A8D7-CA9C3A747507}" type="parTrans" cxnId="{BA82D875-3063-4482-8435-7E11ABEA0243}">
      <dgm:prSet/>
      <dgm:spPr/>
      <dgm:t>
        <a:bodyPr/>
        <a:lstStyle/>
        <a:p>
          <a:endParaRPr lang="en-US"/>
        </a:p>
      </dgm:t>
    </dgm:pt>
    <dgm:pt modelId="{B36F71EA-5AB5-43E5-AF29-5F4F5DEF16F2}" type="sibTrans" cxnId="{BA82D875-3063-4482-8435-7E11ABEA0243}">
      <dgm:prSet/>
      <dgm:spPr>
        <a:solidFill>
          <a:srgbClr val="002D72"/>
        </a:solidFill>
      </dgm:spPr>
      <dgm:t>
        <a:bodyPr/>
        <a:lstStyle/>
        <a:p>
          <a:endParaRPr lang="en-US"/>
        </a:p>
      </dgm:t>
    </dgm:pt>
    <dgm:pt modelId="{1BD40230-625F-44E9-990A-699B8B8D7A36}">
      <dgm:prSet phldrT="[Text]"/>
      <dgm:spPr>
        <a:solidFill>
          <a:srgbClr val="002D72"/>
        </a:solidFill>
      </dgm:spPr>
      <dgm:t>
        <a:bodyPr/>
        <a:lstStyle/>
        <a:p>
          <a:r>
            <a:rPr lang="en-US" dirty="0"/>
            <a:t>Front desk checks patient in and attaches “DENTAL” card to encounters</a:t>
          </a:r>
        </a:p>
      </dgm:t>
    </dgm:pt>
    <dgm:pt modelId="{4C426DF6-EB3F-43BD-B298-5A2BD795D8DA}" type="parTrans" cxnId="{404F9C1E-4EC6-48B4-92BA-0B089CD5744D}">
      <dgm:prSet/>
      <dgm:spPr/>
      <dgm:t>
        <a:bodyPr/>
        <a:lstStyle/>
        <a:p>
          <a:endParaRPr lang="en-US"/>
        </a:p>
      </dgm:t>
    </dgm:pt>
    <dgm:pt modelId="{9FEB524E-2F2E-43B8-9FDF-CDBECF3DB586}" type="sibTrans" cxnId="{404F9C1E-4EC6-48B4-92BA-0B089CD5744D}">
      <dgm:prSet/>
      <dgm:spPr>
        <a:solidFill>
          <a:srgbClr val="002D72"/>
        </a:solidFill>
      </dgm:spPr>
      <dgm:t>
        <a:bodyPr/>
        <a:lstStyle/>
        <a:p>
          <a:endParaRPr lang="en-US"/>
        </a:p>
      </dgm:t>
    </dgm:pt>
    <dgm:pt modelId="{E99335BB-0C00-48AB-8410-924C2FBF98B7}">
      <dgm:prSet phldrT="[Text]"/>
      <dgm:spPr/>
      <dgm:t>
        <a:bodyPr/>
        <a:lstStyle/>
        <a:p>
          <a:r>
            <a:rPr lang="en-US" dirty="0"/>
            <a:t>Patient is seen by Care Coordinator and taken to exam room</a:t>
          </a:r>
        </a:p>
      </dgm:t>
    </dgm:pt>
    <dgm:pt modelId="{9FB10E17-E30F-42BF-A4F1-AB0602DECC7C}" type="parTrans" cxnId="{BDFA85DD-9BF2-4039-A9BF-367C8D4ACA3E}">
      <dgm:prSet/>
      <dgm:spPr/>
      <dgm:t>
        <a:bodyPr/>
        <a:lstStyle/>
        <a:p>
          <a:endParaRPr lang="en-US"/>
        </a:p>
      </dgm:t>
    </dgm:pt>
    <dgm:pt modelId="{E0BCE4F7-39D7-4D24-9F01-3B197DD57ED2}" type="sibTrans" cxnId="{BDFA85DD-9BF2-4039-A9BF-367C8D4ACA3E}">
      <dgm:prSet/>
      <dgm:spPr>
        <a:solidFill>
          <a:srgbClr val="002D72"/>
        </a:solidFill>
      </dgm:spPr>
      <dgm:t>
        <a:bodyPr/>
        <a:lstStyle/>
        <a:p>
          <a:endParaRPr lang="en-US"/>
        </a:p>
      </dgm:t>
    </dgm:pt>
    <dgm:pt modelId="{FA5CA111-D0FE-425E-AA10-9B4FE876FCBD}">
      <dgm:prSet phldrT="[Text]"/>
      <dgm:spPr/>
      <dgm:t>
        <a:bodyPr/>
        <a:lstStyle/>
        <a:p>
          <a:r>
            <a:rPr lang="en-US" dirty="0"/>
            <a:t>Patient sees OB provider in exam room</a:t>
          </a:r>
        </a:p>
      </dgm:t>
    </dgm:pt>
    <dgm:pt modelId="{6C7C6702-E060-4A2D-BE3B-13BC1937F19D}" type="parTrans" cxnId="{DCBA701C-4281-4556-B8DF-00AD2D8B016E}">
      <dgm:prSet/>
      <dgm:spPr/>
      <dgm:t>
        <a:bodyPr/>
        <a:lstStyle/>
        <a:p>
          <a:endParaRPr lang="en-US"/>
        </a:p>
      </dgm:t>
    </dgm:pt>
    <dgm:pt modelId="{48E6FB72-5771-4D5B-8304-F8CDA3653BE9}" type="sibTrans" cxnId="{DCBA701C-4281-4556-B8DF-00AD2D8B016E}">
      <dgm:prSet/>
      <dgm:spPr>
        <a:solidFill>
          <a:srgbClr val="002D72"/>
        </a:solidFill>
      </dgm:spPr>
      <dgm:t>
        <a:bodyPr/>
        <a:lstStyle/>
        <a:p>
          <a:endParaRPr lang="en-US"/>
        </a:p>
      </dgm:t>
    </dgm:pt>
    <dgm:pt modelId="{60834100-356A-460E-BC20-AD0ED6FA4179}">
      <dgm:prSet phldrT="[Text]"/>
      <dgm:spPr/>
      <dgm:t>
        <a:bodyPr/>
        <a:lstStyle/>
        <a:p>
          <a:r>
            <a:rPr lang="en-US" dirty="0"/>
            <a:t>Care Coordinator brings patient to hygiene room</a:t>
          </a:r>
        </a:p>
      </dgm:t>
    </dgm:pt>
    <dgm:pt modelId="{ABDC44E0-CBB2-4BA0-9CF4-C0D40F840C8D}" type="parTrans" cxnId="{9F15F496-0421-4D18-8861-6D21360293D0}">
      <dgm:prSet/>
      <dgm:spPr/>
      <dgm:t>
        <a:bodyPr/>
        <a:lstStyle/>
        <a:p>
          <a:endParaRPr lang="en-US"/>
        </a:p>
      </dgm:t>
    </dgm:pt>
    <dgm:pt modelId="{AD9D8C42-71EB-4341-9C0A-01847B42A695}" type="sibTrans" cxnId="{9F15F496-0421-4D18-8861-6D21360293D0}">
      <dgm:prSet/>
      <dgm:spPr/>
      <dgm:t>
        <a:bodyPr/>
        <a:lstStyle/>
        <a:p>
          <a:endParaRPr lang="en-US"/>
        </a:p>
      </dgm:t>
    </dgm:pt>
    <dgm:pt modelId="{5E2BE720-BECD-4A82-8FE6-B7A3E347981A}" type="pres">
      <dgm:prSet presAssocID="{41A0CF99-D443-45F7-8C96-88D9CF93A4A8}" presName="Name0" presStyleCnt="0">
        <dgm:presLayoutVars>
          <dgm:dir/>
          <dgm:resizeHandles val="exact"/>
        </dgm:presLayoutVars>
      </dgm:prSet>
      <dgm:spPr/>
      <dgm:t>
        <a:bodyPr/>
        <a:lstStyle/>
        <a:p>
          <a:endParaRPr lang="en-US"/>
        </a:p>
      </dgm:t>
    </dgm:pt>
    <dgm:pt modelId="{AF30B4E5-4609-4294-87B2-49C203B3E7FC}" type="pres">
      <dgm:prSet presAssocID="{DB631DC8-585A-484F-AB3B-D90ED9EE03CB}" presName="composite" presStyleCnt="0"/>
      <dgm:spPr/>
    </dgm:pt>
    <dgm:pt modelId="{0DCDAF6C-62CB-451A-8B43-0A0AB3B542F9}" type="pres">
      <dgm:prSet presAssocID="{DB631DC8-585A-484F-AB3B-D90ED9EE03CB}"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92D56543-AF72-4D31-B8E3-5FB6AC9194BF}" type="pres">
      <dgm:prSet presAssocID="{DB631DC8-585A-484F-AB3B-D90ED9EE03CB}" presName="txNode" presStyleLbl="node1" presStyleIdx="0" presStyleCnt="5">
        <dgm:presLayoutVars>
          <dgm:bulletEnabled val="1"/>
        </dgm:presLayoutVars>
      </dgm:prSet>
      <dgm:spPr/>
      <dgm:t>
        <a:bodyPr/>
        <a:lstStyle/>
        <a:p>
          <a:endParaRPr lang="en-US"/>
        </a:p>
      </dgm:t>
    </dgm:pt>
    <dgm:pt modelId="{91346A65-79CC-44D5-85AB-7079DC118835}" type="pres">
      <dgm:prSet presAssocID="{B36F71EA-5AB5-43E5-AF29-5F4F5DEF16F2}" presName="sibTrans" presStyleLbl="sibTrans2D1" presStyleIdx="0" presStyleCnt="4"/>
      <dgm:spPr/>
      <dgm:t>
        <a:bodyPr/>
        <a:lstStyle/>
        <a:p>
          <a:endParaRPr lang="en-US"/>
        </a:p>
      </dgm:t>
    </dgm:pt>
    <dgm:pt modelId="{CE011558-36CF-4A0F-8C60-E04BDFD538F8}" type="pres">
      <dgm:prSet presAssocID="{B36F71EA-5AB5-43E5-AF29-5F4F5DEF16F2}" presName="connTx" presStyleLbl="sibTrans2D1" presStyleIdx="0" presStyleCnt="4"/>
      <dgm:spPr/>
      <dgm:t>
        <a:bodyPr/>
        <a:lstStyle/>
        <a:p>
          <a:endParaRPr lang="en-US"/>
        </a:p>
      </dgm:t>
    </dgm:pt>
    <dgm:pt modelId="{3BBEC5A4-D935-4732-A7A5-15A78B704471}" type="pres">
      <dgm:prSet presAssocID="{1BD40230-625F-44E9-990A-699B8B8D7A36}" presName="composite" presStyleCnt="0"/>
      <dgm:spPr/>
    </dgm:pt>
    <dgm:pt modelId="{41B5C3C5-72DC-45E5-9808-C9674120BE7F}" type="pres">
      <dgm:prSet presAssocID="{1BD40230-625F-44E9-990A-699B8B8D7A36}" presName="imagSh"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4A4E6F6F-44FF-4F07-99D0-A13403B6F6F1}" type="pres">
      <dgm:prSet presAssocID="{1BD40230-625F-44E9-990A-699B8B8D7A36}" presName="txNode" presStyleLbl="node1" presStyleIdx="1" presStyleCnt="5">
        <dgm:presLayoutVars>
          <dgm:bulletEnabled val="1"/>
        </dgm:presLayoutVars>
      </dgm:prSet>
      <dgm:spPr/>
      <dgm:t>
        <a:bodyPr/>
        <a:lstStyle/>
        <a:p>
          <a:endParaRPr lang="en-US"/>
        </a:p>
      </dgm:t>
    </dgm:pt>
    <dgm:pt modelId="{25AFA6CF-BDD7-4C8C-BE24-50E2BF507191}" type="pres">
      <dgm:prSet presAssocID="{9FEB524E-2F2E-43B8-9FDF-CDBECF3DB586}" presName="sibTrans" presStyleLbl="sibTrans2D1" presStyleIdx="1" presStyleCnt="4"/>
      <dgm:spPr/>
      <dgm:t>
        <a:bodyPr/>
        <a:lstStyle/>
        <a:p>
          <a:endParaRPr lang="en-US"/>
        </a:p>
      </dgm:t>
    </dgm:pt>
    <dgm:pt modelId="{42E4097D-DFDA-4C17-BA69-622EE5BC6594}" type="pres">
      <dgm:prSet presAssocID="{9FEB524E-2F2E-43B8-9FDF-CDBECF3DB586}" presName="connTx" presStyleLbl="sibTrans2D1" presStyleIdx="1" presStyleCnt="4"/>
      <dgm:spPr/>
      <dgm:t>
        <a:bodyPr/>
        <a:lstStyle/>
        <a:p>
          <a:endParaRPr lang="en-US"/>
        </a:p>
      </dgm:t>
    </dgm:pt>
    <dgm:pt modelId="{D8C6D778-642E-4558-A261-6C6C6AC92526}" type="pres">
      <dgm:prSet presAssocID="{E99335BB-0C00-48AB-8410-924C2FBF98B7}" presName="composite" presStyleCnt="0"/>
      <dgm:spPr/>
    </dgm:pt>
    <dgm:pt modelId="{FB4FEC22-08BE-4FC4-A22D-83F7D8A531D2}" type="pres">
      <dgm:prSet presAssocID="{E99335BB-0C00-48AB-8410-924C2FBF98B7}" presName="imagSh" presStyleLbl="b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3180376C-B30B-4171-A271-20414BC64162}" type="pres">
      <dgm:prSet presAssocID="{E99335BB-0C00-48AB-8410-924C2FBF98B7}" presName="txNode" presStyleLbl="node1" presStyleIdx="2" presStyleCnt="5">
        <dgm:presLayoutVars>
          <dgm:bulletEnabled val="1"/>
        </dgm:presLayoutVars>
      </dgm:prSet>
      <dgm:spPr/>
      <dgm:t>
        <a:bodyPr/>
        <a:lstStyle/>
        <a:p>
          <a:endParaRPr lang="en-US"/>
        </a:p>
      </dgm:t>
    </dgm:pt>
    <dgm:pt modelId="{72E069CB-4470-4DA0-A2B6-A192EBF6EDF3}" type="pres">
      <dgm:prSet presAssocID="{E0BCE4F7-39D7-4D24-9F01-3B197DD57ED2}" presName="sibTrans" presStyleLbl="sibTrans2D1" presStyleIdx="2" presStyleCnt="4"/>
      <dgm:spPr/>
      <dgm:t>
        <a:bodyPr/>
        <a:lstStyle/>
        <a:p>
          <a:endParaRPr lang="en-US"/>
        </a:p>
      </dgm:t>
    </dgm:pt>
    <dgm:pt modelId="{B2AA1BF2-E79A-4BF1-B354-D940B17041E8}" type="pres">
      <dgm:prSet presAssocID="{E0BCE4F7-39D7-4D24-9F01-3B197DD57ED2}" presName="connTx" presStyleLbl="sibTrans2D1" presStyleIdx="2" presStyleCnt="4"/>
      <dgm:spPr/>
      <dgm:t>
        <a:bodyPr/>
        <a:lstStyle/>
        <a:p>
          <a:endParaRPr lang="en-US"/>
        </a:p>
      </dgm:t>
    </dgm:pt>
    <dgm:pt modelId="{9FB25A01-DE51-456A-AFA9-7478383DFB89}" type="pres">
      <dgm:prSet presAssocID="{FA5CA111-D0FE-425E-AA10-9B4FE876FCBD}" presName="composite" presStyleCnt="0"/>
      <dgm:spPr/>
    </dgm:pt>
    <dgm:pt modelId="{20BDA77F-05B4-4106-8106-31234BB10AFA}" type="pres">
      <dgm:prSet presAssocID="{FA5CA111-D0FE-425E-AA10-9B4FE876FCBD}" presName="imagSh" presStyleLbl="b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FA8AAB17-2130-4CB1-881F-178D6C64EA9B}" type="pres">
      <dgm:prSet presAssocID="{FA5CA111-D0FE-425E-AA10-9B4FE876FCBD}" presName="txNode" presStyleLbl="node1" presStyleIdx="3" presStyleCnt="5">
        <dgm:presLayoutVars>
          <dgm:bulletEnabled val="1"/>
        </dgm:presLayoutVars>
      </dgm:prSet>
      <dgm:spPr/>
      <dgm:t>
        <a:bodyPr/>
        <a:lstStyle/>
        <a:p>
          <a:endParaRPr lang="en-US"/>
        </a:p>
      </dgm:t>
    </dgm:pt>
    <dgm:pt modelId="{137B7CC2-5A60-48E5-9453-71B0AF270537}" type="pres">
      <dgm:prSet presAssocID="{48E6FB72-5771-4D5B-8304-F8CDA3653BE9}" presName="sibTrans" presStyleLbl="sibTrans2D1" presStyleIdx="3" presStyleCnt="4"/>
      <dgm:spPr/>
      <dgm:t>
        <a:bodyPr/>
        <a:lstStyle/>
        <a:p>
          <a:endParaRPr lang="en-US"/>
        </a:p>
      </dgm:t>
    </dgm:pt>
    <dgm:pt modelId="{74EB0DF9-AC0B-4F73-ADA9-F02B00086744}" type="pres">
      <dgm:prSet presAssocID="{48E6FB72-5771-4D5B-8304-F8CDA3653BE9}" presName="connTx" presStyleLbl="sibTrans2D1" presStyleIdx="3" presStyleCnt="4"/>
      <dgm:spPr/>
      <dgm:t>
        <a:bodyPr/>
        <a:lstStyle/>
        <a:p>
          <a:endParaRPr lang="en-US"/>
        </a:p>
      </dgm:t>
    </dgm:pt>
    <dgm:pt modelId="{B88BA23D-411D-4775-B8A7-B716EEA13A3F}" type="pres">
      <dgm:prSet presAssocID="{60834100-356A-460E-BC20-AD0ED6FA4179}" presName="composite" presStyleCnt="0"/>
      <dgm:spPr/>
    </dgm:pt>
    <dgm:pt modelId="{217477B5-7387-4A6F-8132-2329CA5AF16D}" type="pres">
      <dgm:prSet presAssocID="{60834100-356A-460E-BC20-AD0ED6FA4179}" presName="imagSh" presStyleLbl="bgImgPlace1" presStyleIdx="4"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1FE1C2C9-79AF-439B-8526-E17F7E6DEA8B}" type="pres">
      <dgm:prSet presAssocID="{60834100-356A-460E-BC20-AD0ED6FA4179}" presName="txNode" presStyleLbl="node1" presStyleIdx="4" presStyleCnt="5">
        <dgm:presLayoutVars>
          <dgm:bulletEnabled val="1"/>
        </dgm:presLayoutVars>
      </dgm:prSet>
      <dgm:spPr/>
      <dgm:t>
        <a:bodyPr/>
        <a:lstStyle/>
        <a:p>
          <a:endParaRPr lang="en-US"/>
        </a:p>
      </dgm:t>
    </dgm:pt>
  </dgm:ptLst>
  <dgm:cxnLst>
    <dgm:cxn modelId="{E55370BB-74FC-42DD-900B-11292C9B7B0D}" type="presOf" srcId="{41A0CF99-D443-45F7-8C96-88D9CF93A4A8}" destId="{5E2BE720-BECD-4A82-8FE6-B7A3E347981A}" srcOrd="0" destOrd="0" presId="urn:microsoft.com/office/officeart/2005/8/layout/hProcess10"/>
    <dgm:cxn modelId="{97E97598-214D-4F42-B55F-35B9650653F8}" type="presOf" srcId="{9FEB524E-2F2E-43B8-9FDF-CDBECF3DB586}" destId="{25AFA6CF-BDD7-4C8C-BE24-50E2BF507191}" srcOrd="0" destOrd="0" presId="urn:microsoft.com/office/officeart/2005/8/layout/hProcess10"/>
    <dgm:cxn modelId="{AFA9781E-2B72-40E2-9C97-7F7B20069F77}" type="presOf" srcId="{DB631DC8-585A-484F-AB3B-D90ED9EE03CB}" destId="{92D56543-AF72-4D31-B8E3-5FB6AC9194BF}" srcOrd="0" destOrd="0" presId="urn:microsoft.com/office/officeart/2005/8/layout/hProcess10"/>
    <dgm:cxn modelId="{BF80A72D-AF6C-4953-9800-6E1008259948}" type="presOf" srcId="{1BD40230-625F-44E9-990A-699B8B8D7A36}" destId="{4A4E6F6F-44FF-4F07-99D0-A13403B6F6F1}" srcOrd="0" destOrd="0" presId="urn:microsoft.com/office/officeart/2005/8/layout/hProcess10"/>
    <dgm:cxn modelId="{3B922144-AF89-409B-B1A5-6870400686C3}" type="presOf" srcId="{48E6FB72-5771-4D5B-8304-F8CDA3653BE9}" destId="{137B7CC2-5A60-48E5-9453-71B0AF270537}" srcOrd="0" destOrd="0" presId="urn:microsoft.com/office/officeart/2005/8/layout/hProcess10"/>
    <dgm:cxn modelId="{CDC8E95E-CFB1-402B-8490-A84EFB467F38}" type="presOf" srcId="{9FEB524E-2F2E-43B8-9FDF-CDBECF3DB586}" destId="{42E4097D-DFDA-4C17-BA69-622EE5BC6594}" srcOrd="1" destOrd="0" presId="urn:microsoft.com/office/officeart/2005/8/layout/hProcess10"/>
    <dgm:cxn modelId="{05729AE9-A9FD-4B10-9862-2A4D98EA7F0E}" type="presOf" srcId="{FA5CA111-D0FE-425E-AA10-9B4FE876FCBD}" destId="{FA8AAB17-2130-4CB1-881F-178D6C64EA9B}" srcOrd="0" destOrd="0" presId="urn:microsoft.com/office/officeart/2005/8/layout/hProcess10"/>
    <dgm:cxn modelId="{6BE321B1-97D4-4116-BC58-A8BD23055D18}" type="presOf" srcId="{48E6FB72-5771-4D5B-8304-F8CDA3653BE9}" destId="{74EB0DF9-AC0B-4F73-ADA9-F02B00086744}" srcOrd="1" destOrd="0" presId="urn:microsoft.com/office/officeart/2005/8/layout/hProcess10"/>
    <dgm:cxn modelId="{404F9C1E-4EC6-48B4-92BA-0B089CD5744D}" srcId="{41A0CF99-D443-45F7-8C96-88D9CF93A4A8}" destId="{1BD40230-625F-44E9-990A-699B8B8D7A36}" srcOrd="1" destOrd="0" parTransId="{4C426DF6-EB3F-43BD-B298-5A2BD795D8DA}" sibTransId="{9FEB524E-2F2E-43B8-9FDF-CDBECF3DB586}"/>
    <dgm:cxn modelId="{251761BD-849F-4588-93FB-9781C50442CB}" type="presOf" srcId="{B36F71EA-5AB5-43E5-AF29-5F4F5DEF16F2}" destId="{91346A65-79CC-44D5-85AB-7079DC118835}" srcOrd="0" destOrd="0" presId="urn:microsoft.com/office/officeart/2005/8/layout/hProcess10"/>
    <dgm:cxn modelId="{BDFA85DD-9BF2-4039-A9BF-367C8D4ACA3E}" srcId="{41A0CF99-D443-45F7-8C96-88D9CF93A4A8}" destId="{E99335BB-0C00-48AB-8410-924C2FBF98B7}" srcOrd="2" destOrd="0" parTransId="{9FB10E17-E30F-42BF-A4F1-AB0602DECC7C}" sibTransId="{E0BCE4F7-39D7-4D24-9F01-3B197DD57ED2}"/>
    <dgm:cxn modelId="{C2945F61-966F-4958-8748-212DAB83710D}" type="presOf" srcId="{E0BCE4F7-39D7-4D24-9F01-3B197DD57ED2}" destId="{72E069CB-4470-4DA0-A2B6-A192EBF6EDF3}" srcOrd="0" destOrd="0" presId="urn:microsoft.com/office/officeart/2005/8/layout/hProcess10"/>
    <dgm:cxn modelId="{91E2C74F-9411-4071-8CE0-6ED27ECB2652}" type="presOf" srcId="{E0BCE4F7-39D7-4D24-9F01-3B197DD57ED2}" destId="{B2AA1BF2-E79A-4BF1-B354-D940B17041E8}" srcOrd="1" destOrd="0" presId="urn:microsoft.com/office/officeart/2005/8/layout/hProcess10"/>
    <dgm:cxn modelId="{9F15F496-0421-4D18-8861-6D21360293D0}" srcId="{41A0CF99-D443-45F7-8C96-88D9CF93A4A8}" destId="{60834100-356A-460E-BC20-AD0ED6FA4179}" srcOrd="4" destOrd="0" parTransId="{ABDC44E0-CBB2-4BA0-9CF4-C0D40F840C8D}" sibTransId="{AD9D8C42-71EB-4341-9C0A-01847B42A695}"/>
    <dgm:cxn modelId="{DCBA701C-4281-4556-B8DF-00AD2D8B016E}" srcId="{41A0CF99-D443-45F7-8C96-88D9CF93A4A8}" destId="{FA5CA111-D0FE-425E-AA10-9B4FE876FCBD}" srcOrd="3" destOrd="0" parTransId="{6C7C6702-E060-4A2D-BE3B-13BC1937F19D}" sibTransId="{48E6FB72-5771-4D5B-8304-F8CDA3653BE9}"/>
    <dgm:cxn modelId="{06C0699D-B378-4CFD-89F9-F2E4E6B68C18}" type="presOf" srcId="{B36F71EA-5AB5-43E5-AF29-5F4F5DEF16F2}" destId="{CE011558-36CF-4A0F-8C60-E04BDFD538F8}" srcOrd="1" destOrd="0" presId="urn:microsoft.com/office/officeart/2005/8/layout/hProcess10"/>
    <dgm:cxn modelId="{078B1C5B-3ED7-41CC-9984-2763157AD842}" type="presOf" srcId="{E99335BB-0C00-48AB-8410-924C2FBF98B7}" destId="{3180376C-B30B-4171-A271-20414BC64162}" srcOrd="0" destOrd="0" presId="urn:microsoft.com/office/officeart/2005/8/layout/hProcess10"/>
    <dgm:cxn modelId="{DA8EEF49-AB35-4A46-8D54-93F96103C887}" type="presOf" srcId="{60834100-356A-460E-BC20-AD0ED6FA4179}" destId="{1FE1C2C9-79AF-439B-8526-E17F7E6DEA8B}" srcOrd="0" destOrd="0" presId="urn:microsoft.com/office/officeart/2005/8/layout/hProcess10"/>
    <dgm:cxn modelId="{BA82D875-3063-4482-8435-7E11ABEA0243}" srcId="{41A0CF99-D443-45F7-8C96-88D9CF93A4A8}" destId="{DB631DC8-585A-484F-AB3B-D90ED9EE03CB}" srcOrd="0" destOrd="0" parTransId="{E4E63CDB-F231-47B6-A8D7-CA9C3A747507}" sibTransId="{B36F71EA-5AB5-43E5-AF29-5F4F5DEF16F2}"/>
    <dgm:cxn modelId="{4BDAA2EF-7861-438B-87CB-E2D9F057E279}" type="presParOf" srcId="{5E2BE720-BECD-4A82-8FE6-B7A3E347981A}" destId="{AF30B4E5-4609-4294-87B2-49C203B3E7FC}" srcOrd="0" destOrd="0" presId="urn:microsoft.com/office/officeart/2005/8/layout/hProcess10"/>
    <dgm:cxn modelId="{D9462678-17BA-4F04-8A50-46BE18BCF9D6}" type="presParOf" srcId="{AF30B4E5-4609-4294-87B2-49C203B3E7FC}" destId="{0DCDAF6C-62CB-451A-8B43-0A0AB3B542F9}" srcOrd="0" destOrd="0" presId="urn:microsoft.com/office/officeart/2005/8/layout/hProcess10"/>
    <dgm:cxn modelId="{78ADDA07-41EF-40A5-986C-CF89AFC63816}" type="presParOf" srcId="{AF30B4E5-4609-4294-87B2-49C203B3E7FC}" destId="{92D56543-AF72-4D31-B8E3-5FB6AC9194BF}" srcOrd="1" destOrd="0" presId="urn:microsoft.com/office/officeart/2005/8/layout/hProcess10"/>
    <dgm:cxn modelId="{5AB30B8B-9ACC-451E-9D2A-8C7FE6411131}" type="presParOf" srcId="{5E2BE720-BECD-4A82-8FE6-B7A3E347981A}" destId="{91346A65-79CC-44D5-85AB-7079DC118835}" srcOrd="1" destOrd="0" presId="urn:microsoft.com/office/officeart/2005/8/layout/hProcess10"/>
    <dgm:cxn modelId="{3A67E31A-9E93-46FF-8279-211B13E72CDD}" type="presParOf" srcId="{91346A65-79CC-44D5-85AB-7079DC118835}" destId="{CE011558-36CF-4A0F-8C60-E04BDFD538F8}" srcOrd="0" destOrd="0" presId="urn:microsoft.com/office/officeart/2005/8/layout/hProcess10"/>
    <dgm:cxn modelId="{8336DCB8-9EB8-4931-B149-7419E6413917}" type="presParOf" srcId="{5E2BE720-BECD-4A82-8FE6-B7A3E347981A}" destId="{3BBEC5A4-D935-4732-A7A5-15A78B704471}" srcOrd="2" destOrd="0" presId="urn:microsoft.com/office/officeart/2005/8/layout/hProcess10"/>
    <dgm:cxn modelId="{24E1E94B-7697-4021-BF3D-9E980CEF7972}" type="presParOf" srcId="{3BBEC5A4-D935-4732-A7A5-15A78B704471}" destId="{41B5C3C5-72DC-45E5-9808-C9674120BE7F}" srcOrd="0" destOrd="0" presId="urn:microsoft.com/office/officeart/2005/8/layout/hProcess10"/>
    <dgm:cxn modelId="{58A6394D-A777-4A5B-944A-DA2A0A544D69}" type="presParOf" srcId="{3BBEC5A4-D935-4732-A7A5-15A78B704471}" destId="{4A4E6F6F-44FF-4F07-99D0-A13403B6F6F1}" srcOrd="1" destOrd="0" presId="urn:microsoft.com/office/officeart/2005/8/layout/hProcess10"/>
    <dgm:cxn modelId="{F5C18536-AB1D-49EA-94FF-2E535B2EBFDF}" type="presParOf" srcId="{5E2BE720-BECD-4A82-8FE6-B7A3E347981A}" destId="{25AFA6CF-BDD7-4C8C-BE24-50E2BF507191}" srcOrd="3" destOrd="0" presId="urn:microsoft.com/office/officeart/2005/8/layout/hProcess10"/>
    <dgm:cxn modelId="{4904F05F-6A7A-4A71-8A9F-8B654FDEFE81}" type="presParOf" srcId="{25AFA6CF-BDD7-4C8C-BE24-50E2BF507191}" destId="{42E4097D-DFDA-4C17-BA69-622EE5BC6594}" srcOrd="0" destOrd="0" presId="urn:microsoft.com/office/officeart/2005/8/layout/hProcess10"/>
    <dgm:cxn modelId="{B4CFBA31-43F5-4C18-A268-7EBDD65B19C0}" type="presParOf" srcId="{5E2BE720-BECD-4A82-8FE6-B7A3E347981A}" destId="{D8C6D778-642E-4558-A261-6C6C6AC92526}" srcOrd="4" destOrd="0" presId="urn:microsoft.com/office/officeart/2005/8/layout/hProcess10"/>
    <dgm:cxn modelId="{FAB9E5E6-FD29-487B-A57A-2CF4D2485153}" type="presParOf" srcId="{D8C6D778-642E-4558-A261-6C6C6AC92526}" destId="{FB4FEC22-08BE-4FC4-A22D-83F7D8A531D2}" srcOrd="0" destOrd="0" presId="urn:microsoft.com/office/officeart/2005/8/layout/hProcess10"/>
    <dgm:cxn modelId="{124D3650-07E3-4A49-89EA-4A27E149EE9D}" type="presParOf" srcId="{D8C6D778-642E-4558-A261-6C6C6AC92526}" destId="{3180376C-B30B-4171-A271-20414BC64162}" srcOrd="1" destOrd="0" presId="urn:microsoft.com/office/officeart/2005/8/layout/hProcess10"/>
    <dgm:cxn modelId="{BA9B64CD-08A5-49FF-9FC1-5AFD667016FB}" type="presParOf" srcId="{5E2BE720-BECD-4A82-8FE6-B7A3E347981A}" destId="{72E069CB-4470-4DA0-A2B6-A192EBF6EDF3}" srcOrd="5" destOrd="0" presId="urn:microsoft.com/office/officeart/2005/8/layout/hProcess10"/>
    <dgm:cxn modelId="{FC227005-7AAF-4562-ADE6-4B1569229477}" type="presParOf" srcId="{72E069CB-4470-4DA0-A2B6-A192EBF6EDF3}" destId="{B2AA1BF2-E79A-4BF1-B354-D940B17041E8}" srcOrd="0" destOrd="0" presId="urn:microsoft.com/office/officeart/2005/8/layout/hProcess10"/>
    <dgm:cxn modelId="{46FC4F9B-831F-4B15-BEDD-E26092DA1909}" type="presParOf" srcId="{5E2BE720-BECD-4A82-8FE6-B7A3E347981A}" destId="{9FB25A01-DE51-456A-AFA9-7478383DFB89}" srcOrd="6" destOrd="0" presId="urn:microsoft.com/office/officeart/2005/8/layout/hProcess10"/>
    <dgm:cxn modelId="{9B2657CC-613A-4FFA-A7A2-B42959F0E5E9}" type="presParOf" srcId="{9FB25A01-DE51-456A-AFA9-7478383DFB89}" destId="{20BDA77F-05B4-4106-8106-31234BB10AFA}" srcOrd="0" destOrd="0" presId="urn:microsoft.com/office/officeart/2005/8/layout/hProcess10"/>
    <dgm:cxn modelId="{5E2F7869-30FD-414E-91EF-1B82AB4B39AF}" type="presParOf" srcId="{9FB25A01-DE51-456A-AFA9-7478383DFB89}" destId="{FA8AAB17-2130-4CB1-881F-178D6C64EA9B}" srcOrd="1" destOrd="0" presId="urn:microsoft.com/office/officeart/2005/8/layout/hProcess10"/>
    <dgm:cxn modelId="{F16F2E59-E7E1-4CA4-9F2E-9ADE323DD952}" type="presParOf" srcId="{5E2BE720-BECD-4A82-8FE6-B7A3E347981A}" destId="{137B7CC2-5A60-48E5-9453-71B0AF270537}" srcOrd="7" destOrd="0" presId="urn:microsoft.com/office/officeart/2005/8/layout/hProcess10"/>
    <dgm:cxn modelId="{1220E81A-9CDF-48BF-AB7D-94BE21B784B7}" type="presParOf" srcId="{137B7CC2-5A60-48E5-9453-71B0AF270537}" destId="{74EB0DF9-AC0B-4F73-ADA9-F02B00086744}" srcOrd="0" destOrd="0" presId="urn:microsoft.com/office/officeart/2005/8/layout/hProcess10"/>
    <dgm:cxn modelId="{6E16ED02-59B5-4278-84C7-8AD8261067F6}" type="presParOf" srcId="{5E2BE720-BECD-4A82-8FE6-B7A3E347981A}" destId="{B88BA23D-411D-4775-B8A7-B716EEA13A3F}" srcOrd="8" destOrd="0" presId="urn:microsoft.com/office/officeart/2005/8/layout/hProcess10"/>
    <dgm:cxn modelId="{4AA5E2D1-DE5F-48AD-80CD-F930F42A597C}" type="presParOf" srcId="{B88BA23D-411D-4775-B8A7-B716EEA13A3F}" destId="{217477B5-7387-4A6F-8132-2329CA5AF16D}" srcOrd="0" destOrd="0" presId="urn:microsoft.com/office/officeart/2005/8/layout/hProcess10"/>
    <dgm:cxn modelId="{4D98DC44-EFF1-4607-9649-0C73B16D88F6}" type="presParOf" srcId="{B88BA23D-411D-4775-B8A7-B716EEA13A3F}" destId="{1FE1C2C9-79AF-439B-8526-E17F7E6DEA8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A0CF99-D443-45F7-8C96-88D9CF93A4A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B631DC8-585A-484F-AB3B-D90ED9EE03CB}">
      <dgm:prSet phldrT="[Text]"/>
      <dgm:spPr>
        <a:solidFill>
          <a:srgbClr val="A6093D"/>
        </a:solidFill>
      </dgm:spPr>
      <dgm:t>
        <a:bodyPr/>
        <a:lstStyle/>
        <a:p>
          <a:r>
            <a:rPr lang="en-US" dirty="0"/>
            <a:t>Hygienist walks patient to front desk and then completes tracking form</a:t>
          </a:r>
        </a:p>
      </dgm:t>
    </dgm:pt>
    <dgm:pt modelId="{E4E63CDB-F231-47B6-A8D7-CA9C3A747507}" type="parTrans" cxnId="{BA82D875-3063-4482-8435-7E11ABEA0243}">
      <dgm:prSet/>
      <dgm:spPr/>
      <dgm:t>
        <a:bodyPr/>
        <a:lstStyle/>
        <a:p>
          <a:endParaRPr lang="en-US"/>
        </a:p>
      </dgm:t>
    </dgm:pt>
    <dgm:pt modelId="{B36F71EA-5AB5-43E5-AF29-5F4F5DEF16F2}" type="sibTrans" cxnId="{BA82D875-3063-4482-8435-7E11ABEA0243}">
      <dgm:prSet/>
      <dgm:spPr>
        <a:solidFill>
          <a:srgbClr val="A6093D"/>
        </a:solidFill>
      </dgm:spPr>
      <dgm:t>
        <a:bodyPr/>
        <a:lstStyle/>
        <a:p>
          <a:endParaRPr lang="en-US"/>
        </a:p>
      </dgm:t>
    </dgm:pt>
    <dgm:pt modelId="{09B84A3B-1521-4E2A-AA39-63C7306AEF12}">
      <dgm:prSet phldrT="[Text]"/>
      <dgm:spPr/>
      <dgm:t>
        <a:bodyPr/>
        <a:lstStyle/>
        <a:p>
          <a:endParaRPr lang="en-US" dirty="0"/>
        </a:p>
      </dgm:t>
    </dgm:pt>
    <dgm:pt modelId="{DA2ABB0A-98F4-42C3-B3AC-96149AB790CA}" type="sibTrans" cxnId="{9C136829-7B87-4BE6-AF56-503053C2E140}">
      <dgm:prSet/>
      <dgm:spPr/>
      <dgm:t>
        <a:bodyPr/>
        <a:lstStyle/>
        <a:p>
          <a:endParaRPr lang="en-US"/>
        </a:p>
      </dgm:t>
    </dgm:pt>
    <dgm:pt modelId="{338B21A9-5331-4116-BD4A-2DD32664941C}" type="parTrans" cxnId="{9C136829-7B87-4BE6-AF56-503053C2E140}">
      <dgm:prSet/>
      <dgm:spPr/>
      <dgm:t>
        <a:bodyPr/>
        <a:lstStyle/>
        <a:p>
          <a:endParaRPr lang="en-US"/>
        </a:p>
      </dgm:t>
    </dgm:pt>
    <dgm:pt modelId="{52A3A8FD-DE8D-4670-AD2A-9C1F5E4AB462}">
      <dgm:prSet phldrT="[Text]"/>
      <dgm:spPr>
        <a:solidFill>
          <a:schemeClr val="accent6">
            <a:lumMod val="40000"/>
            <a:lumOff val="60000"/>
          </a:schemeClr>
        </a:solidFill>
      </dgm:spPr>
      <dgm:t>
        <a:bodyPr/>
        <a:lstStyle/>
        <a:p>
          <a:r>
            <a:rPr lang="en-US" dirty="0">
              <a:solidFill>
                <a:srgbClr val="002D72"/>
              </a:solidFill>
            </a:rPr>
            <a:t>Patient may either see OB provider or hygienist first</a:t>
          </a:r>
        </a:p>
      </dgm:t>
    </dgm:pt>
    <dgm:pt modelId="{DDBC098A-D7E4-472F-B34E-8973F3D13D03}" type="parTrans" cxnId="{29FFE272-0C68-451B-8858-4DDF4EA77AD3}">
      <dgm:prSet/>
      <dgm:spPr/>
      <dgm:t>
        <a:bodyPr/>
        <a:lstStyle/>
        <a:p>
          <a:endParaRPr lang="en-US"/>
        </a:p>
      </dgm:t>
    </dgm:pt>
    <dgm:pt modelId="{6B6A3710-42D6-4992-82C9-CB9C99ECA9BF}" type="sibTrans" cxnId="{29FFE272-0C68-451B-8858-4DDF4EA77AD3}">
      <dgm:prSet/>
      <dgm:spPr>
        <a:noFill/>
      </dgm:spPr>
      <dgm:t>
        <a:bodyPr/>
        <a:lstStyle/>
        <a:p>
          <a:endParaRPr lang="en-US"/>
        </a:p>
      </dgm:t>
    </dgm:pt>
    <dgm:pt modelId="{C6C01DD2-B1B3-4974-B750-344B6CE20CC7}">
      <dgm:prSet phldrT="[Text]"/>
      <dgm:spPr>
        <a:solidFill>
          <a:srgbClr val="A6093D"/>
        </a:solidFill>
      </dgm:spPr>
      <dgm:t>
        <a:bodyPr/>
        <a:lstStyle/>
        <a:p>
          <a:r>
            <a:rPr lang="en-US" dirty="0"/>
            <a:t>Hygienist </a:t>
          </a:r>
          <a:r>
            <a:rPr lang="en-US" dirty="0">
              <a:solidFill>
                <a:srgbClr val="FFFF00"/>
              </a:solidFill>
            </a:rPr>
            <a:t>educates patient </a:t>
          </a:r>
          <a:r>
            <a:rPr lang="en-US" dirty="0"/>
            <a:t>on </a:t>
          </a:r>
          <a:r>
            <a:rPr lang="en-US" dirty="0">
              <a:solidFill>
                <a:srgbClr val="FFFF00"/>
              </a:solidFill>
            </a:rPr>
            <a:t>treatment plan, oral care for baby</a:t>
          </a:r>
          <a:r>
            <a:rPr lang="en-US" dirty="0"/>
            <a:t>, etc.</a:t>
          </a:r>
        </a:p>
      </dgm:t>
    </dgm:pt>
    <dgm:pt modelId="{488F79D1-6167-4FB3-9720-95CEE0C4B0B0}" type="parTrans" cxnId="{7A0462A3-2B16-480D-8A13-9C2D5B4218F6}">
      <dgm:prSet/>
      <dgm:spPr/>
      <dgm:t>
        <a:bodyPr/>
        <a:lstStyle/>
        <a:p>
          <a:endParaRPr lang="en-US"/>
        </a:p>
      </dgm:t>
    </dgm:pt>
    <dgm:pt modelId="{3A055F7D-E770-4611-92BA-5D219A85D674}" type="sibTrans" cxnId="{7A0462A3-2B16-480D-8A13-9C2D5B4218F6}">
      <dgm:prSet/>
      <dgm:spPr>
        <a:solidFill>
          <a:srgbClr val="A6093D"/>
        </a:solidFill>
      </dgm:spPr>
      <dgm:t>
        <a:bodyPr/>
        <a:lstStyle/>
        <a:p>
          <a:endParaRPr lang="en-US"/>
        </a:p>
      </dgm:t>
    </dgm:pt>
    <dgm:pt modelId="{109FE768-5A0D-40E9-AE33-63D0B06E53AC}">
      <dgm:prSet phldrT="[Text]"/>
      <dgm:spPr>
        <a:solidFill>
          <a:srgbClr val="A6093D"/>
        </a:solidFill>
      </dgm:spPr>
      <dgm:t>
        <a:bodyPr/>
        <a:lstStyle/>
        <a:p>
          <a:r>
            <a:rPr lang="en-US" dirty="0"/>
            <a:t>Hygienist completes oral screening and referral to dentist if needed</a:t>
          </a:r>
        </a:p>
      </dgm:t>
    </dgm:pt>
    <dgm:pt modelId="{EB149CE6-1A48-40AD-BD01-628310CDC8D7}" type="parTrans" cxnId="{A932E146-0196-46BE-9C27-4C93206B2150}">
      <dgm:prSet/>
      <dgm:spPr/>
      <dgm:t>
        <a:bodyPr/>
        <a:lstStyle/>
        <a:p>
          <a:endParaRPr lang="en-US"/>
        </a:p>
      </dgm:t>
    </dgm:pt>
    <dgm:pt modelId="{91649538-C767-46AE-B9AF-6EF5D9406A98}" type="sibTrans" cxnId="{A932E146-0196-46BE-9C27-4C93206B2150}">
      <dgm:prSet/>
      <dgm:spPr>
        <a:solidFill>
          <a:srgbClr val="A6093D"/>
        </a:solidFill>
      </dgm:spPr>
      <dgm:t>
        <a:bodyPr/>
        <a:lstStyle/>
        <a:p>
          <a:endParaRPr lang="en-US"/>
        </a:p>
      </dgm:t>
    </dgm:pt>
    <dgm:pt modelId="{5E2BE720-BECD-4A82-8FE6-B7A3E347981A}" type="pres">
      <dgm:prSet presAssocID="{41A0CF99-D443-45F7-8C96-88D9CF93A4A8}" presName="Name0" presStyleCnt="0">
        <dgm:presLayoutVars>
          <dgm:dir/>
          <dgm:resizeHandles val="exact"/>
        </dgm:presLayoutVars>
      </dgm:prSet>
      <dgm:spPr/>
      <dgm:t>
        <a:bodyPr/>
        <a:lstStyle/>
        <a:p>
          <a:endParaRPr lang="en-US"/>
        </a:p>
      </dgm:t>
    </dgm:pt>
    <dgm:pt modelId="{AF30B4E5-4609-4294-87B2-49C203B3E7FC}" type="pres">
      <dgm:prSet presAssocID="{DB631DC8-585A-484F-AB3B-D90ED9EE03CB}" presName="composite" presStyleCnt="0"/>
      <dgm:spPr/>
    </dgm:pt>
    <dgm:pt modelId="{0DCDAF6C-62CB-451A-8B43-0A0AB3B542F9}" type="pres">
      <dgm:prSet presAssocID="{DB631DC8-585A-484F-AB3B-D90ED9EE03CB}"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92D56543-AF72-4D31-B8E3-5FB6AC9194BF}" type="pres">
      <dgm:prSet presAssocID="{DB631DC8-585A-484F-AB3B-D90ED9EE03CB}" presName="txNode" presStyleLbl="node1" presStyleIdx="0" presStyleCnt="5">
        <dgm:presLayoutVars>
          <dgm:bulletEnabled val="1"/>
        </dgm:presLayoutVars>
      </dgm:prSet>
      <dgm:spPr/>
      <dgm:t>
        <a:bodyPr/>
        <a:lstStyle/>
        <a:p>
          <a:endParaRPr lang="en-US"/>
        </a:p>
      </dgm:t>
    </dgm:pt>
    <dgm:pt modelId="{9F4A3E51-9CE0-45B4-9523-D9B1DD3C5E12}" type="pres">
      <dgm:prSet presAssocID="{B36F71EA-5AB5-43E5-AF29-5F4F5DEF16F2}" presName="sibTrans" presStyleLbl="sibTrans2D1" presStyleIdx="0" presStyleCnt="4" custFlipHor="1"/>
      <dgm:spPr/>
      <dgm:t>
        <a:bodyPr/>
        <a:lstStyle/>
        <a:p>
          <a:endParaRPr lang="en-US"/>
        </a:p>
      </dgm:t>
    </dgm:pt>
    <dgm:pt modelId="{7DDC52B4-C2C5-4254-8174-DC2833E8E642}" type="pres">
      <dgm:prSet presAssocID="{B36F71EA-5AB5-43E5-AF29-5F4F5DEF16F2}" presName="connTx" presStyleLbl="sibTrans2D1" presStyleIdx="0" presStyleCnt="4"/>
      <dgm:spPr/>
      <dgm:t>
        <a:bodyPr/>
        <a:lstStyle/>
        <a:p>
          <a:endParaRPr lang="en-US"/>
        </a:p>
      </dgm:t>
    </dgm:pt>
    <dgm:pt modelId="{AC3E514E-B63A-4157-9395-A84AC6B448E8}" type="pres">
      <dgm:prSet presAssocID="{C6C01DD2-B1B3-4974-B750-344B6CE20CC7}" presName="composite" presStyleCnt="0"/>
      <dgm:spPr/>
    </dgm:pt>
    <dgm:pt modelId="{134DBBE1-9B6F-4716-AA68-F5AD3F7F5346}" type="pres">
      <dgm:prSet presAssocID="{C6C01DD2-B1B3-4974-B750-344B6CE20CC7}" presName="imagSh" presStyleLbl="b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64F06831-1D10-4258-BAD3-9085DB177892}" type="pres">
      <dgm:prSet presAssocID="{C6C01DD2-B1B3-4974-B750-344B6CE20CC7}" presName="txNode" presStyleLbl="node1" presStyleIdx="1" presStyleCnt="5">
        <dgm:presLayoutVars>
          <dgm:bulletEnabled val="1"/>
        </dgm:presLayoutVars>
      </dgm:prSet>
      <dgm:spPr/>
      <dgm:t>
        <a:bodyPr/>
        <a:lstStyle/>
        <a:p>
          <a:endParaRPr lang="en-US"/>
        </a:p>
      </dgm:t>
    </dgm:pt>
    <dgm:pt modelId="{1EC2215D-50E0-4028-A0BF-C357A8550BA2}" type="pres">
      <dgm:prSet presAssocID="{3A055F7D-E770-4611-92BA-5D219A85D674}" presName="sibTrans" presStyleLbl="sibTrans2D1" presStyleIdx="1" presStyleCnt="4" custFlipHor="1"/>
      <dgm:spPr/>
      <dgm:t>
        <a:bodyPr/>
        <a:lstStyle/>
        <a:p>
          <a:endParaRPr lang="en-US"/>
        </a:p>
      </dgm:t>
    </dgm:pt>
    <dgm:pt modelId="{6617A934-2608-4EB7-A10C-4264821F8E70}" type="pres">
      <dgm:prSet presAssocID="{3A055F7D-E770-4611-92BA-5D219A85D674}" presName="connTx" presStyleLbl="sibTrans2D1" presStyleIdx="1" presStyleCnt="4"/>
      <dgm:spPr/>
      <dgm:t>
        <a:bodyPr/>
        <a:lstStyle/>
        <a:p>
          <a:endParaRPr lang="en-US"/>
        </a:p>
      </dgm:t>
    </dgm:pt>
    <dgm:pt modelId="{EFA5F59D-A9C6-4CF3-B974-EF3BFD5B1F02}" type="pres">
      <dgm:prSet presAssocID="{109FE768-5A0D-40E9-AE33-63D0B06E53AC}" presName="composite" presStyleCnt="0"/>
      <dgm:spPr/>
    </dgm:pt>
    <dgm:pt modelId="{510BB34B-9ED3-4318-8370-A98D9AFDB614}" type="pres">
      <dgm:prSet presAssocID="{109FE768-5A0D-40E9-AE33-63D0B06E53AC}" presName="imagSh" presStyleLbl="b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B741C289-0215-467E-9995-C93DE787703D}" type="pres">
      <dgm:prSet presAssocID="{109FE768-5A0D-40E9-AE33-63D0B06E53AC}" presName="txNode" presStyleLbl="node1" presStyleIdx="2" presStyleCnt="5">
        <dgm:presLayoutVars>
          <dgm:bulletEnabled val="1"/>
        </dgm:presLayoutVars>
      </dgm:prSet>
      <dgm:spPr/>
      <dgm:t>
        <a:bodyPr/>
        <a:lstStyle/>
        <a:p>
          <a:endParaRPr lang="en-US"/>
        </a:p>
      </dgm:t>
    </dgm:pt>
    <dgm:pt modelId="{2C80E3DE-D0FC-4575-A44E-A36BB839BC42}" type="pres">
      <dgm:prSet presAssocID="{91649538-C767-46AE-B9AF-6EF5D9406A98}" presName="sibTrans" presStyleLbl="sibTrans2D1" presStyleIdx="2" presStyleCnt="4" custFlipHor="1"/>
      <dgm:spPr/>
      <dgm:t>
        <a:bodyPr/>
        <a:lstStyle/>
        <a:p>
          <a:endParaRPr lang="en-US"/>
        </a:p>
      </dgm:t>
    </dgm:pt>
    <dgm:pt modelId="{E000C15B-12F1-43F3-B6C2-FC5BB4F3E846}" type="pres">
      <dgm:prSet presAssocID="{91649538-C767-46AE-B9AF-6EF5D9406A98}" presName="connTx" presStyleLbl="sibTrans2D1" presStyleIdx="2" presStyleCnt="4"/>
      <dgm:spPr/>
      <dgm:t>
        <a:bodyPr/>
        <a:lstStyle/>
        <a:p>
          <a:endParaRPr lang="en-US"/>
        </a:p>
      </dgm:t>
    </dgm:pt>
    <dgm:pt modelId="{E43615B2-FFFE-4571-9A76-40935E79583C}" type="pres">
      <dgm:prSet presAssocID="{52A3A8FD-DE8D-4670-AD2A-9C1F5E4AB462}" presName="composite" presStyleCnt="0"/>
      <dgm:spPr/>
    </dgm:pt>
    <dgm:pt modelId="{89436522-163A-4655-9FF8-EEA352EF5A2D}" type="pres">
      <dgm:prSet presAssocID="{52A3A8FD-DE8D-4670-AD2A-9C1F5E4AB462}" presName="imagSh" presStyleLbl="bgImgPlace1" presStyleIdx="3" presStyleCnt="5"/>
      <dgm:spPr>
        <a:prstGeom prst="quadArrow">
          <a:avLst/>
        </a:prstGeom>
        <a:noFill/>
      </dgm:spPr>
    </dgm:pt>
    <dgm:pt modelId="{F157063C-7616-4B73-9DCD-DC1B56A1EDC4}" type="pres">
      <dgm:prSet presAssocID="{52A3A8FD-DE8D-4670-AD2A-9C1F5E4AB462}" presName="txNode" presStyleLbl="node1" presStyleIdx="3" presStyleCnt="5" custLinFactNeighborY="-49049">
        <dgm:presLayoutVars>
          <dgm:bulletEnabled val="1"/>
        </dgm:presLayoutVars>
      </dgm:prSet>
      <dgm:spPr/>
      <dgm:t>
        <a:bodyPr/>
        <a:lstStyle/>
        <a:p>
          <a:endParaRPr lang="en-US"/>
        </a:p>
      </dgm:t>
    </dgm:pt>
    <dgm:pt modelId="{0B41A830-07B4-477F-9C31-3F9308510F23}" type="pres">
      <dgm:prSet presAssocID="{6B6A3710-42D6-4992-82C9-CB9C99ECA9BF}" presName="sibTrans" presStyleLbl="sibTrans2D1" presStyleIdx="3" presStyleCnt="4" custFlipHor="1"/>
      <dgm:spPr/>
      <dgm:t>
        <a:bodyPr/>
        <a:lstStyle/>
        <a:p>
          <a:endParaRPr lang="en-US"/>
        </a:p>
      </dgm:t>
    </dgm:pt>
    <dgm:pt modelId="{9C746933-AF64-47A3-A7BD-02EEEB12B2B9}" type="pres">
      <dgm:prSet presAssocID="{6B6A3710-42D6-4992-82C9-CB9C99ECA9BF}" presName="connTx" presStyleLbl="sibTrans2D1" presStyleIdx="3" presStyleCnt="4"/>
      <dgm:spPr/>
      <dgm:t>
        <a:bodyPr/>
        <a:lstStyle/>
        <a:p>
          <a:endParaRPr lang="en-US"/>
        </a:p>
      </dgm:t>
    </dgm:pt>
    <dgm:pt modelId="{F5C06E94-738B-4288-B8A4-4678141EEA59}" type="pres">
      <dgm:prSet presAssocID="{09B84A3B-1521-4E2A-AA39-63C7306AEF12}" presName="composite" presStyleCnt="0"/>
      <dgm:spPr/>
    </dgm:pt>
    <dgm:pt modelId="{FF6185CA-7D79-4101-B2A8-C8FF3148ABDB}" type="pres">
      <dgm:prSet presAssocID="{09B84A3B-1521-4E2A-AA39-63C7306AEF12}" presName="imagSh" presStyleLbl="bgImgPlace1" presStyleIdx="4" presStyleCnt="5" custScaleY="31658"/>
      <dgm:spPr>
        <a:prstGeom prst="leftArrow">
          <a:avLst/>
        </a:prstGeom>
        <a:solidFill>
          <a:srgbClr val="002D72"/>
        </a:solidFill>
      </dgm:spPr>
    </dgm:pt>
    <dgm:pt modelId="{B7D0A3CD-0DD5-4B74-B6C1-4B938E5A75BF}" type="pres">
      <dgm:prSet presAssocID="{09B84A3B-1521-4E2A-AA39-63C7306AEF12}" presName="txNode" presStyleLbl="node1" presStyleIdx="4" presStyleCnt="5" custAng="16200000" custFlipVert="1" custScaleY="70856" custLinFactNeighborX="-16501" custLinFactNeighborY="-62431">
        <dgm:presLayoutVars>
          <dgm:bulletEnabled val="1"/>
        </dgm:presLayoutVars>
      </dgm:prSet>
      <dgm:spPr>
        <a:prstGeom prst="bentUpArrow">
          <a:avLst/>
        </a:prstGeom>
      </dgm:spPr>
      <dgm:t>
        <a:bodyPr/>
        <a:lstStyle/>
        <a:p>
          <a:endParaRPr lang="en-US"/>
        </a:p>
      </dgm:t>
    </dgm:pt>
  </dgm:ptLst>
  <dgm:cxnLst>
    <dgm:cxn modelId="{BA82D875-3063-4482-8435-7E11ABEA0243}" srcId="{41A0CF99-D443-45F7-8C96-88D9CF93A4A8}" destId="{DB631DC8-585A-484F-AB3B-D90ED9EE03CB}" srcOrd="0" destOrd="0" parTransId="{E4E63CDB-F231-47B6-A8D7-CA9C3A747507}" sibTransId="{B36F71EA-5AB5-43E5-AF29-5F4F5DEF16F2}"/>
    <dgm:cxn modelId="{F422C2C0-4094-44AA-A027-A1968F510E9D}" type="presOf" srcId="{B36F71EA-5AB5-43E5-AF29-5F4F5DEF16F2}" destId="{7DDC52B4-C2C5-4254-8174-DC2833E8E642}" srcOrd="1" destOrd="0" presId="urn:microsoft.com/office/officeart/2005/8/layout/hProcess10"/>
    <dgm:cxn modelId="{29FFE272-0C68-451B-8858-4DDF4EA77AD3}" srcId="{41A0CF99-D443-45F7-8C96-88D9CF93A4A8}" destId="{52A3A8FD-DE8D-4670-AD2A-9C1F5E4AB462}" srcOrd="3" destOrd="0" parTransId="{DDBC098A-D7E4-472F-B34E-8973F3D13D03}" sibTransId="{6B6A3710-42D6-4992-82C9-CB9C99ECA9BF}"/>
    <dgm:cxn modelId="{E55370BB-74FC-42DD-900B-11292C9B7B0D}" type="presOf" srcId="{41A0CF99-D443-45F7-8C96-88D9CF93A4A8}" destId="{5E2BE720-BECD-4A82-8FE6-B7A3E347981A}" srcOrd="0" destOrd="0" presId="urn:microsoft.com/office/officeart/2005/8/layout/hProcess10"/>
    <dgm:cxn modelId="{AFA9781E-2B72-40E2-9C97-7F7B20069F77}" type="presOf" srcId="{DB631DC8-585A-484F-AB3B-D90ED9EE03CB}" destId="{92D56543-AF72-4D31-B8E3-5FB6AC9194BF}" srcOrd="0" destOrd="0" presId="urn:microsoft.com/office/officeart/2005/8/layout/hProcess10"/>
    <dgm:cxn modelId="{A932E146-0196-46BE-9C27-4C93206B2150}" srcId="{41A0CF99-D443-45F7-8C96-88D9CF93A4A8}" destId="{109FE768-5A0D-40E9-AE33-63D0B06E53AC}" srcOrd="2" destOrd="0" parTransId="{EB149CE6-1A48-40AD-BD01-628310CDC8D7}" sibTransId="{91649538-C767-46AE-B9AF-6EF5D9406A98}"/>
    <dgm:cxn modelId="{DA61EEAB-2CE2-4AC8-B121-962C828FD795}" type="presOf" srcId="{109FE768-5A0D-40E9-AE33-63D0B06E53AC}" destId="{B741C289-0215-467E-9995-C93DE787703D}" srcOrd="0" destOrd="0" presId="urn:microsoft.com/office/officeart/2005/8/layout/hProcess10"/>
    <dgm:cxn modelId="{42CF1EA4-7817-4C8E-8232-534DA7BB9D8A}" type="presOf" srcId="{09B84A3B-1521-4E2A-AA39-63C7306AEF12}" destId="{B7D0A3CD-0DD5-4B74-B6C1-4B938E5A75BF}" srcOrd="0" destOrd="0" presId="urn:microsoft.com/office/officeart/2005/8/layout/hProcess10"/>
    <dgm:cxn modelId="{5371CFD6-3FCC-428F-8EFC-48F405CB331F}" type="presOf" srcId="{91649538-C767-46AE-B9AF-6EF5D9406A98}" destId="{2C80E3DE-D0FC-4575-A44E-A36BB839BC42}" srcOrd="0" destOrd="0" presId="urn:microsoft.com/office/officeart/2005/8/layout/hProcess10"/>
    <dgm:cxn modelId="{3A6F0F44-8F37-40D1-911A-057AF57F97CC}" type="presOf" srcId="{3A055F7D-E770-4611-92BA-5D219A85D674}" destId="{6617A934-2608-4EB7-A10C-4264821F8E70}" srcOrd="1" destOrd="0" presId="urn:microsoft.com/office/officeart/2005/8/layout/hProcess10"/>
    <dgm:cxn modelId="{77B7B47E-1CD0-4FD5-8AC3-33884D65B5EC}" type="presOf" srcId="{91649538-C767-46AE-B9AF-6EF5D9406A98}" destId="{E000C15B-12F1-43F3-B6C2-FC5BB4F3E846}" srcOrd="1" destOrd="0" presId="urn:microsoft.com/office/officeart/2005/8/layout/hProcess10"/>
    <dgm:cxn modelId="{7093B3A9-2C07-416E-AE50-88749AD30BCF}" type="presOf" srcId="{6B6A3710-42D6-4992-82C9-CB9C99ECA9BF}" destId="{9C746933-AF64-47A3-A7BD-02EEEB12B2B9}" srcOrd="1" destOrd="0" presId="urn:microsoft.com/office/officeart/2005/8/layout/hProcess10"/>
    <dgm:cxn modelId="{87BF43D5-BB40-41ED-B35B-5DA74A36CB63}" type="presOf" srcId="{52A3A8FD-DE8D-4670-AD2A-9C1F5E4AB462}" destId="{F157063C-7616-4B73-9DCD-DC1B56A1EDC4}" srcOrd="0" destOrd="0" presId="urn:microsoft.com/office/officeart/2005/8/layout/hProcess10"/>
    <dgm:cxn modelId="{8A1CF3DE-4677-4772-AA9D-52F92526325F}" type="presOf" srcId="{B36F71EA-5AB5-43E5-AF29-5F4F5DEF16F2}" destId="{9F4A3E51-9CE0-45B4-9523-D9B1DD3C5E12}" srcOrd="0" destOrd="0" presId="urn:microsoft.com/office/officeart/2005/8/layout/hProcess10"/>
    <dgm:cxn modelId="{829BEA96-C8EC-4CF9-8F81-B66392AFA326}" type="presOf" srcId="{C6C01DD2-B1B3-4974-B750-344B6CE20CC7}" destId="{64F06831-1D10-4258-BAD3-9085DB177892}" srcOrd="0" destOrd="0" presId="urn:microsoft.com/office/officeart/2005/8/layout/hProcess10"/>
    <dgm:cxn modelId="{9C136829-7B87-4BE6-AF56-503053C2E140}" srcId="{41A0CF99-D443-45F7-8C96-88D9CF93A4A8}" destId="{09B84A3B-1521-4E2A-AA39-63C7306AEF12}" srcOrd="4" destOrd="0" parTransId="{338B21A9-5331-4116-BD4A-2DD32664941C}" sibTransId="{DA2ABB0A-98F4-42C3-B3AC-96149AB790CA}"/>
    <dgm:cxn modelId="{7A0462A3-2B16-480D-8A13-9C2D5B4218F6}" srcId="{41A0CF99-D443-45F7-8C96-88D9CF93A4A8}" destId="{C6C01DD2-B1B3-4974-B750-344B6CE20CC7}" srcOrd="1" destOrd="0" parTransId="{488F79D1-6167-4FB3-9720-95CEE0C4B0B0}" sibTransId="{3A055F7D-E770-4611-92BA-5D219A85D674}"/>
    <dgm:cxn modelId="{51355C3B-5FAD-4DB9-A364-E22F12AA59E7}" type="presOf" srcId="{6B6A3710-42D6-4992-82C9-CB9C99ECA9BF}" destId="{0B41A830-07B4-477F-9C31-3F9308510F23}" srcOrd="0" destOrd="0" presId="urn:microsoft.com/office/officeart/2005/8/layout/hProcess10"/>
    <dgm:cxn modelId="{93B2F180-56B5-4084-B7D4-9AE332B278A5}" type="presOf" srcId="{3A055F7D-E770-4611-92BA-5D219A85D674}" destId="{1EC2215D-50E0-4028-A0BF-C357A8550BA2}" srcOrd="0" destOrd="0" presId="urn:microsoft.com/office/officeart/2005/8/layout/hProcess10"/>
    <dgm:cxn modelId="{4BDAA2EF-7861-438B-87CB-E2D9F057E279}" type="presParOf" srcId="{5E2BE720-BECD-4A82-8FE6-B7A3E347981A}" destId="{AF30B4E5-4609-4294-87B2-49C203B3E7FC}" srcOrd="0" destOrd="0" presId="urn:microsoft.com/office/officeart/2005/8/layout/hProcess10"/>
    <dgm:cxn modelId="{D9462678-17BA-4F04-8A50-46BE18BCF9D6}" type="presParOf" srcId="{AF30B4E5-4609-4294-87B2-49C203B3E7FC}" destId="{0DCDAF6C-62CB-451A-8B43-0A0AB3B542F9}" srcOrd="0" destOrd="0" presId="urn:microsoft.com/office/officeart/2005/8/layout/hProcess10"/>
    <dgm:cxn modelId="{78ADDA07-41EF-40A5-986C-CF89AFC63816}" type="presParOf" srcId="{AF30B4E5-4609-4294-87B2-49C203B3E7FC}" destId="{92D56543-AF72-4D31-B8E3-5FB6AC9194BF}" srcOrd="1" destOrd="0" presId="urn:microsoft.com/office/officeart/2005/8/layout/hProcess10"/>
    <dgm:cxn modelId="{BBC7F182-FA45-459E-9A98-C4A809C7309F}" type="presParOf" srcId="{5E2BE720-BECD-4A82-8FE6-B7A3E347981A}" destId="{9F4A3E51-9CE0-45B4-9523-D9B1DD3C5E12}" srcOrd="1" destOrd="0" presId="urn:microsoft.com/office/officeart/2005/8/layout/hProcess10"/>
    <dgm:cxn modelId="{921A1A6F-438B-4F78-8DF9-629E644AB68A}" type="presParOf" srcId="{9F4A3E51-9CE0-45B4-9523-D9B1DD3C5E12}" destId="{7DDC52B4-C2C5-4254-8174-DC2833E8E642}" srcOrd="0" destOrd="0" presId="urn:microsoft.com/office/officeart/2005/8/layout/hProcess10"/>
    <dgm:cxn modelId="{844AB1A9-7054-449E-94AC-F738B78DCE7D}" type="presParOf" srcId="{5E2BE720-BECD-4A82-8FE6-B7A3E347981A}" destId="{AC3E514E-B63A-4157-9395-A84AC6B448E8}" srcOrd="2" destOrd="0" presId="urn:microsoft.com/office/officeart/2005/8/layout/hProcess10"/>
    <dgm:cxn modelId="{E7C4BCA3-C5B4-45D8-91AA-A54820B74AEE}" type="presParOf" srcId="{AC3E514E-B63A-4157-9395-A84AC6B448E8}" destId="{134DBBE1-9B6F-4716-AA68-F5AD3F7F5346}" srcOrd="0" destOrd="0" presId="urn:microsoft.com/office/officeart/2005/8/layout/hProcess10"/>
    <dgm:cxn modelId="{BE54044E-95A9-45A0-BDB4-B209A0B30E17}" type="presParOf" srcId="{AC3E514E-B63A-4157-9395-A84AC6B448E8}" destId="{64F06831-1D10-4258-BAD3-9085DB177892}" srcOrd="1" destOrd="0" presId="urn:microsoft.com/office/officeart/2005/8/layout/hProcess10"/>
    <dgm:cxn modelId="{4E16DDA0-2D91-4155-B14E-7011D0EC2778}" type="presParOf" srcId="{5E2BE720-BECD-4A82-8FE6-B7A3E347981A}" destId="{1EC2215D-50E0-4028-A0BF-C357A8550BA2}" srcOrd="3" destOrd="0" presId="urn:microsoft.com/office/officeart/2005/8/layout/hProcess10"/>
    <dgm:cxn modelId="{56577A5C-3457-45B2-8AA2-893215E4B4F7}" type="presParOf" srcId="{1EC2215D-50E0-4028-A0BF-C357A8550BA2}" destId="{6617A934-2608-4EB7-A10C-4264821F8E70}" srcOrd="0" destOrd="0" presId="urn:microsoft.com/office/officeart/2005/8/layout/hProcess10"/>
    <dgm:cxn modelId="{98A4587E-EE09-4560-A7A4-9B79D85E5BA7}" type="presParOf" srcId="{5E2BE720-BECD-4A82-8FE6-B7A3E347981A}" destId="{EFA5F59D-A9C6-4CF3-B974-EF3BFD5B1F02}" srcOrd="4" destOrd="0" presId="urn:microsoft.com/office/officeart/2005/8/layout/hProcess10"/>
    <dgm:cxn modelId="{D7508A3D-8A56-4764-8F78-C6C010F5467B}" type="presParOf" srcId="{EFA5F59D-A9C6-4CF3-B974-EF3BFD5B1F02}" destId="{510BB34B-9ED3-4318-8370-A98D9AFDB614}" srcOrd="0" destOrd="0" presId="urn:microsoft.com/office/officeart/2005/8/layout/hProcess10"/>
    <dgm:cxn modelId="{E1B6DCF4-EFB0-49BF-AB24-B8F460641394}" type="presParOf" srcId="{EFA5F59D-A9C6-4CF3-B974-EF3BFD5B1F02}" destId="{B741C289-0215-467E-9995-C93DE787703D}" srcOrd="1" destOrd="0" presId="urn:microsoft.com/office/officeart/2005/8/layout/hProcess10"/>
    <dgm:cxn modelId="{8275BB70-1A7E-43A6-B5C9-DAB312FCED4D}" type="presParOf" srcId="{5E2BE720-BECD-4A82-8FE6-B7A3E347981A}" destId="{2C80E3DE-D0FC-4575-A44E-A36BB839BC42}" srcOrd="5" destOrd="0" presId="urn:microsoft.com/office/officeart/2005/8/layout/hProcess10"/>
    <dgm:cxn modelId="{984E464D-5E04-4ECD-8632-0341FD1D81D4}" type="presParOf" srcId="{2C80E3DE-D0FC-4575-A44E-A36BB839BC42}" destId="{E000C15B-12F1-43F3-B6C2-FC5BB4F3E846}" srcOrd="0" destOrd="0" presId="urn:microsoft.com/office/officeart/2005/8/layout/hProcess10"/>
    <dgm:cxn modelId="{8160E6A7-B430-4305-97C4-13531A431321}" type="presParOf" srcId="{5E2BE720-BECD-4A82-8FE6-B7A3E347981A}" destId="{E43615B2-FFFE-4571-9A76-40935E79583C}" srcOrd="6" destOrd="0" presId="urn:microsoft.com/office/officeart/2005/8/layout/hProcess10"/>
    <dgm:cxn modelId="{2F06D23E-07C0-49EC-A78F-D1B10E93608B}" type="presParOf" srcId="{E43615B2-FFFE-4571-9A76-40935E79583C}" destId="{89436522-163A-4655-9FF8-EEA352EF5A2D}" srcOrd="0" destOrd="0" presId="urn:microsoft.com/office/officeart/2005/8/layout/hProcess10"/>
    <dgm:cxn modelId="{D72C9035-AD0F-4C77-9717-6DE51DA5B25A}" type="presParOf" srcId="{E43615B2-FFFE-4571-9A76-40935E79583C}" destId="{F157063C-7616-4B73-9DCD-DC1B56A1EDC4}" srcOrd="1" destOrd="0" presId="urn:microsoft.com/office/officeart/2005/8/layout/hProcess10"/>
    <dgm:cxn modelId="{CCC5CE87-7A6D-488A-B504-55F2F53BDEB1}" type="presParOf" srcId="{5E2BE720-BECD-4A82-8FE6-B7A3E347981A}" destId="{0B41A830-07B4-477F-9C31-3F9308510F23}" srcOrd="7" destOrd="0" presId="urn:microsoft.com/office/officeart/2005/8/layout/hProcess10"/>
    <dgm:cxn modelId="{34F0F4BC-EC10-4145-9F72-A0646C98B58C}" type="presParOf" srcId="{0B41A830-07B4-477F-9C31-3F9308510F23}" destId="{9C746933-AF64-47A3-A7BD-02EEEB12B2B9}" srcOrd="0" destOrd="0" presId="urn:microsoft.com/office/officeart/2005/8/layout/hProcess10"/>
    <dgm:cxn modelId="{1FD08034-1034-409A-8097-D7F7F37B4D02}" type="presParOf" srcId="{5E2BE720-BECD-4A82-8FE6-B7A3E347981A}" destId="{F5C06E94-738B-4288-B8A4-4678141EEA59}" srcOrd="8" destOrd="0" presId="urn:microsoft.com/office/officeart/2005/8/layout/hProcess10"/>
    <dgm:cxn modelId="{96AE52A4-92FE-4363-A245-BBAD1405C912}" type="presParOf" srcId="{F5C06E94-738B-4288-B8A4-4678141EEA59}" destId="{FF6185CA-7D79-4101-B2A8-C8FF3148ABDB}" srcOrd="0" destOrd="0" presId="urn:microsoft.com/office/officeart/2005/8/layout/hProcess10"/>
    <dgm:cxn modelId="{0225CEC7-6A19-422D-81CD-166B7C5B9E89}" type="presParOf" srcId="{F5C06E94-738B-4288-B8A4-4678141EEA59}" destId="{B7D0A3CD-0DD5-4B74-B6C1-4B938E5A75BF}"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99D398-F46B-4F2A-B206-8C0C8E4A8BDC}" type="doc">
      <dgm:prSet loTypeId="urn:microsoft.com/office/officeart/2005/8/layout/hProcess9" loCatId="process" qsTypeId="urn:microsoft.com/office/officeart/2005/8/quickstyle/simple2" qsCatId="simple" csTypeId="urn:microsoft.com/office/officeart/2005/8/colors/accent1_3" csCatId="accent1" phldr="1"/>
      <dgm:spPr/>
      <dgm:t>
        <a:bodyPr/>
        <a:lstStyle/>
        <a:p>
          <a:endParaRPr lang="en-US"/>
        </a:p>
      </dgm:t>
    </dgm:pt>
    <dgm:pt modelId="{ADD45A4A-B313-497E-90E6-EACA2C2B2785}">
      <dgm:prSet custT="1"/>
      <dgm:spPr/>
      <dgm:t>
        <a:bodyPr/>
        <a:lstStyle/>
        <a:p>
          <a:r>
            <a:rPr lang="en-US" sz="900" b="1" dirty="0"/>
            <a:t>Overview of Project – 1</a:t>
          </a:r>
          <a:r>
            <a:rPr lang="en-US" sz="900" b="1" baseline="30000" dirty="0"/>
            <a:t>st</a:t>
          </a:r>
          <a:r>
            <a:rPr lang="en-US" sz="900" b="1" dirty="0"/>
            <a:t> visit with the pregnant patient</a:t>
          </a:r>
        </a:p>
      </dgm:t>
    </dgm:pt>
    <dgm:pt modelId="{5273D875-04F1-49BF-83FB-5F286CB83348}" type="parTrans" cxnId="{F5CF2372-D803-44F0-9E2B-DF1C829C7D86}">
      <dgm:prSet/>
      <dgm:spPr/>
      <dgm:t>
        <a:bodyPr/>
        <a:lstStyle/>
        <a:p>
          <a:endParaRPr lang="en-US" sz="1050"/>
        </a:p>
      </dgm:t>
    </dgm:pt>
    <dgm:pt modelId="{8BA43926-CEDD-4217-8E81-A049E12345AA}" type="sibTrans" cxnId="{F5CF2372-D803-44F0-9E2B-DF1C829C7D86}">
      <dgm:prSet/>
      <dgm:spPr/>
      <dgm:t>
        <a:bodyPr/>
        <a:lstStyle/>
        <a:p>
          <a:endParaRPr lang="en-US" sz="1050"/>
        </a:p>
      </dgm:t>
    </dgm:pt>
    <dgm:pt modelId="{34C87142-75DC-4DEC-9AB3-923381A25C0A}">
      <dgm:prSet custT="1"/>
      <dgm:spPr/>
      <dgm:t>
        <a:bodyPr/>
        <a:lstStyle/>
        <a:p>
          <a:r>
            <a:rPr lang="en-US" sz="800" b="1" dirty="0"/>
            <a:t>Step #1 – </a:t>
          </a:r>
          <a:r>
            <a:rPr lang="en-US" sz="800" dirty="0"/>
            <a:t>Implementing the SCM test (Slides 37-38)</a:t>
          </a:r>
        </a:p>
      </dgm:t>
    </dgm:pt>
    <dgm:pt modelId="{16ECA072-D0C6-4194-A5E4-E55918559539}" type="parTrans" cxnId="{B85D33A7-AEC3-4C2E-ACB6-0AC637A65C02}">
      <dgm:prSet/>
      <dgm:spPr/>
      <dgm:t>
        <a:bodyPr/>
        <a:lstStyle/>
        <a:p>
          <a:endParaRPr lang="en-US" sz="1050"/>
        </a:p>
      </dgm:t>
    </dgm:pt>
    <dgm:pt modelId="{3F98AB2B-8F9E-4328-BB7D-8A6D7CB6555D}" type="sibTrans" cxnId="{B85D33A7-AEC3-4C2E-ACB6-0AC637A65C02}">
      <dgm:prSet/>
      <dgm:spPr/>
      <dgm:t>
        <a:bodyPr/>
        <a:lstStyle/>
        <a:p>
          <a:endParaRPr lang="en-US" sz="1050"/>
        </a:p>
      </dgm:t>
    </dgm:pt>
    <dgm:pt modelId="{8CFD0656-6270-4E7F-99DB-6BC4C756DF57}">
      <dgm:prSet custT="1"/>
      <dgm:spPr/>
      <dgm:t>
        <a:bodyPr/>
        <a:lstStyle/>
        <a:p>
          <a:r>
            <a:rPr lang="en-US" sz="800" b="1" dirty="0"/>
            <a:t>Step #4 – </a:t>
          </a:r>
          <a:r>
            <a:rPr lang="en-US" sz="800" dirty="0"/>
            <a:t>Discuss transmission of bacteria mother-to-child </a:t>
          </a:r>
          <a:br>
            <a:rPr lang="en-US" sz="800" dirty="0"/>
          </a:br>
          <a:r>
            <a:rPr lang="en-US" sz="800" dirty="0"/>
            <a:t>(Slide 42)</a:t>
          </a:r>
        </a:p>
      </dgm:t>
    </dgm:pt>
    <dgm:pt modelId="{67D5980E-B985-4686-AD3B-1D523E466490}" type="parTrans" cxnId="{73F76F5E-F6FB-4948-B428-09F612FE6D0A}">
      <dgm:prSet/>
      <dgm:spPr/>
      <dgm:t>
        <a:bodyPr/>
        <a:lstStyle/>
        <a:p>
          <a:endParaRPr lang="en-US" sz="1050"/>
        </a:p>
      </dgm:t>
    </dgm:pt>
    <dgm:pt modelId="{8C12609F-C985-4E5A-A104-BAAD8EB6A535}" type="sibTrans" cxnId="{73F76F5E-F6FB-4948-B428-09F612FE6D0A}">
      <dgm:prSet/>
      <dgm:spPr/>
      <dgm:t>
        <a:bodyPr/>
        <a:lstStyle/>
        <a:p>
          <a:endParaRPr lang="en-US" sz="1050"/>
        </a:p>
      </dgm:t>
    </dgm:pt>
    <dgm:pt modelId="{8FCC0055-ED91-4D88-AEC7-0F47524F4ABE}">
      <dgm:prSet custT="1"/>
      <dgm:spPr/>
      <dgm:t>
        <a:bodyPr/>
        <a:lstStyle/>
        <a:p>
          <a:r>
            <a:rPr lang="en-US" sz="800" b="1" dirty="0"/>
            <a:t>Step #7 – </a:t>
          </a:r>
          <a:r>
            <a:rPr lang="en-US" sz="800" dirty="0"/>
            <a:t>Check SCM test result (+ or -) and discuss with patient</a:t>
          </a:r>
          <a:br>
            <a:rPr lang="en-US" sz="800" dirty="0"/>
          </a:br>
          <a:r>
            <a:rPr lang="en-US" sz="800" dirty="0"/>
            <a:t>(Slide 43)</a:t>
          </a:r>
        </a:p>
      </dgm:t>
    </dgm:pt>
    <dgm:pt modelId="{7C3EBACC-7016-4DC7-9C63-DB7C64CB386F}" type="parTrans" cxnId="{B31C8A4C-6CD2-440F-9A74-69EE1D474ED7}">
      <dgm:prSet/>
      <dgm:spPr/>
      <dgm:t>
        <a:bodyPr/>
        <a:lstStyle/>
        <a:p>
          <a:endParaRPr lang="en-US" sz="1050"/>
        </a:p>
      </dgm:t>
    </dgm:pt>
    <dgm:pt modelId="{7D5D3046-FD76-4856-9639-6010D5127B13}" type="sibTrans" cxnId="{B31C8A4C-6CD2-440F-9A74-69EE1D474ED7}">
      <dgm:prSet/>
      <dgm:spPr/>
      <dgm:t>
        <a:bodyPr/>
        <a:lstStyle/>
        <a:p>
          <a:endParaRPr lang="en-US" sz="1050"/>
        </a:p>
      </dgm:t>
    </dgm:pt>
    <dgm:pt modelId="{4EE0C7FA-290E-4497-9CF4-D9AAF6267824}">
      <dgm:prSet custT="1"/>
      <dgm:spPr/>
      <dgm:t>
        <a:bodyPr/>
        <a:lstStyle/>
        <a:p>
          <a:r>
            <a:rPr lang="en-US" sz="900" b="1" dirty="0"/>
            <a:t>Provide handout to patient to take home with them on oral hygiene </a:t>
          </a:r>
        </a:p>
      </dgm:t>
    </dgm:pt>
    <dgm:pt modelId="{14FFE27E-0344-414F-A5FB-6C587BE20988}" type="parTrans" cxnId="{A6FC2E8C-B21E-4A2C-9233-E5E88D3C3CDD}">
      <dgm:prSet/>
      <dgm:spPr/>
      <dgm:t>
        <a:bodyPr/>
        <a:lstStyle/>
        <a:p>
          <a:endParaRPr lang="en-US" sz="1050"/>
        </a:p>
      </dgm:t>
    </dgm:pt>
    <dgm:pt modelId="{649CDFE4-C354-4DB7-9655-4D2F6574CA81}" type="sibTrans" cxnId="{A6FC2E8C-B21E-4A2C-9233-E5E88D3C3CDD}">
      <dgm:prSet/>
      <dgm:spPr/>
      <dgm:t>
        <a:bodyPr/>
        <a:lstStyle/>
        <a:p>
          <a:endParaRPr lang="en-US" sz="1050"/>
        </a:p>
      </dgm:t>
    </dgm:pt>
    <dgm:pt modelId="{28083B9D-44E3-400F-B5AB-A985E19E8BF3}">
      <dgm:prSet custT="1"/>
      <dgm:spPr/>
      <dgm:t>
        <a:bodyPr/>
        <a:lstStyle/>
        <a:p>
          <a:r>
            <a:rPr lang="en-US" sz="800" b="1" dirty="0"/>
            <a:t>Step #3 –</a:t>
          </a:r>
          <a:r>
            <a:rPr lang="en-US" sz="800" dirty="0"/>
            <a:t> Discuss importance of Oral Hygiene (Slides 40-41)</a:t>
          </a:r>
        </a:p>
      </dgm:t>
    </dgm:pt>
    <dgm:pt modelId="{88EE62F1-92D1-4B0D-93CE-7E1F6D4C2864}" type="parTrans" cxnId="{C5F1BB6A-2B41-4D3B-AFF2-EC8071998F37}">
      <dgm:prSet/>
      <dgm:spPr/>
      <dgm:t>
        <a:bodyPr/>
        <a:lstStyle/>
        <a:p>
          <a:endParaRPr lang="en-US" sz="1050"/>
        </a:p>
      </dgm:t>
    </dgm:pt>
    <dgm:pt modelId="{0F1B3378-E92E-4D3C-915E-01A10A14E035}" type="sibTrans" cxnId="{C5F1BB6A-2B41-4D3B-AFF2-EC8071998F37}">
      <dgm:prSet/>
      <dgm:spPr/>
      <dgm:t>
        <a:bodyPr/>
        <a:lstStyle/>
        <a:p>
          <a:endParaRPr lang="en-US" sz="1050"/>
        </a:p>
      </dgm:t>
    </dgm:pt>
    <dgm:pt modelId="{597FA1B1-FD35-42F6-8F4E-4921B3FA759C}">
      <dgm:prSet custT="1"/>
      <dgm:spPr/>
      <dgm:t>
        <a:bodyPr/>
        <a:lstStyle/>
        <a:p>
          <a:r>
            <a:rPr lang="en-US" sz="800" b="1" dirty="0"/>
            <a:t>Step #2 – </a:t>
          </a:r>
          <a:r>
            <a:rPr lang="en-US" sz="800" dirty="0"/>
            <a:t>Explaining the role of plaque</a:t>
          </a:r>
        </a:p>
        <a:p>
          <a:r>
            <a:rPr lang="en-US" sz="800" dirty="0"/>
            <a:t>(Slide 39)</a:t>
          </a:r>
        </a:p>
      </dgm:t>
    </dgm:pt>
    <dgm:pt modelId="{72DC4EEE-07E5-4FD5-BA2E-CABA170E0D5F}" type="parTrans" cxnId="{A7B66908-EC50-434F-836C-59E25EB1D19E}">
      <dgm:prSet/>
      <dgm:spPr/>
      <dgm:t>
        <a:bodyPr/>
        <a:lstStyle/>
        <a:p>
          <a:endParaRPr lang="en-US" sz="1050"/>
        </a:p>
      </dgm:t>
    </dgm:pt>
    <dgm:pt modelId="{748F15C6-AD45-4520-BD88-6751BDE291B8}" type="sibTrans" cxnId="{A7B66908-EC50-434F-836C-59E25EB1D19E}">
      <dgm:prSet/>
      <dgm:spPr/>
      <dgm:t>
        <a:bodyPr/>
        <a:lstStyle/>
        <a:p>
          <a:endParaRPr lang="en-US" sz="1050"/>
        </a:p>
      </dgm:t>
    </dgm:pt>
    <dgm:pt modelId="{F455B3B2-7508-4A01-AFFC-AA82FBD9EECA}">
      <dgm:prSet custT="1"/>
      <dgm:spPr/>
      <dgm:t>
        <a:bodyPr/>
        <a:lstStyle/>
        <a:p>
          <a:r>
            <a:rPr lang="en-US" sz="800" b="1" dirty="0"/>
            <a:t>Step #5 – </a:t>
          </a:r>
          <a:r>
            <a:rPr lang="en-US" sz="800" dirty="0"/>
            <a:t>Ask how cavity causing bacteria are passed to a child </a:t>
          </a:r>
          <a:br>
            <a:rPr lang="en-US" sz="800" dirty="0"/>
          </a:br>
          <a:r>
            <a:rPr lang="en-US" sz="800" dirty="0"/>
            <a:t>(Slide 42)</a:t>
          </a:r>
        </a:p>
      </dgm:t>
    </dgm:pt>
    <dgm:pt modelId="{40A42731-CDDD-4E89-A9CC-B0EE095C43BA}" type="parTrans" cxnId="{B827139A-DD7B-4058-9614-D46B37496028}">
      <dgm:prSet/>
      <dgm:spPr/>
      <dgm:t>
        <a:bodyPr/>
        <a:lstStyle/>
        <a:p>
          <a:endParaRPr lang="en-US" sz="1050"/>
        </a:p>
      </dgm:t>
    </dgm:pt>
    <dgm:pt modelId="{E908637F-D892-4BCF-A5AB-C7EEE34BD86C}" type="sibTrans" cxnId="{B827139A-DD7B-4058-9614-D46B37496028}">
      <dgm:prSet/>
      <dgm:spPr/>
      <dgm:t>
        <a:bodyPr/>
        <a:lstStyle/>
        <a:p>
          <a:endParaRPr lang="en-US" sz="1050"/>
        </a:p>
      </dgm:t>
    </dgm:pt>
    <dgm:pt modelId="{E6935DEA-A9E2-41B6-9FB1-9D476053DDE5}">
      <dgm:prSet custT="1"/>
      <dgm:spPr/>
      <dgm:t>
        <a:bodyPr/>
        <a:lstStyle/>
        <a:p>
          <a:r>
            <a:rPr lang="en-US" sz="800" b="1" dirty="0"/>
            <a:t>Step #6 – </a:t>
          </a:r>
          <a:r>
            <a:rPr lang="en-US" sz="800" dirty="0"/>
            <a:t>Patient education of how to minimize transmission of bacteria (Slide 42)</a:t>
          </a:r>
        </a:p>
      </dgm:t>
    </dgm:pt>
    <dgm:pt modelId="{118022DD-4E8A-413C-A7AE-2D90A23623B5}" type="parTrans" cxnId="{65488ACC-2232-40AA-9C41-5A248B293713}">
      <dgm:prSet/>
      <dgm:spPr/>
      <dgm:t>
        <a:bodyPr/>
        <a:lstStyle/>
        <a:p>
          <a:endParaRPr lang="en-US" sz="1050"/>
        </a:p>
      </dgm:t>
    </dgm:pt>
    <dgm:pt modelId="{9B70CD30-9648-4170-936B-104DDC25CFC6}" type="sibTrans" cxnId="{65488ACC-2232-40AA-9C41-5A248B293713}">
      <dgm:prSet/>
      <dgm:spPr/>
      <dgm:t>
        <a:bodyPr/>
        <a:lstStyle/>
        <a:p>
          <a:endParaRPr lang="en-US" sz="1050"/>
        </a:p>
      </dgm:t>
    </dgm:pt>
    <dgm:pt modelId="{A37C59B2-BBA7-4A1C-B642-7008A21DB718}" type="pres">
      <dgm:prSet presAssocID="{A899D398-F46B-4F2A-B206-8C0C8E4A8BDC}" presName="CompostProcess" presStyleCnt="0">
        <dgm:presLayoutVars>
          <dgm:dir/>
          <dgm:resizeHandles val="exact"/>
        </dgm:presLayoutVars>
      </dgm:prSet>
      <dgm:spPr/>
      <dgm:t>
        <a:bodyPr/>
        <a:lstStyle/>
        <a:p>
          <a:endParaRPr lang="en-US"/>
        </a:p>
      </dgm:t>
    </dgm:pt>
    <dgm:pt modelId="{6D10EAE8-D1C8-43CD-86A2-7E15E2EFB743}" type="pres">
      <dgm:prSet presAssocID="{A899D398-F46B-4F2A-B206-8C0C8E4A8BDC}" presName="arrow" presStyleLbl="bgShp" presStyleIdx="0" presStyleCnt="1"/>
      <dgm:spPr/>
    </dgm:pt>
    <dgm:pt modelId="{15EBB73A-6059-4964-8465-63CABE62F0FD}" type="pres">
      <dgm:prSet presAssocID="{A899D398-F46B-4F2A-B206-8C0C8E4A8BDC}" presName="linearProcess" presStyleCnt="0"/>
      <dgm:spPr/>
    </dgm:pt>
    <dgm:pt modelId="{793A460A-B0F0-4F9C-8DE0-2D3EAF0B152D}" type="pres">
      <dgm:prSet presAssocID="{ADD45A4A-B313-497E-90E6-EACA2C2B2785}" presName="textNode" presStyleLbl="node1" presStyleIdx="0" presStyleCnt="9">
        <dgm:presLayoutVars>
          <dgm:bulletEnabled val="1"/>
        </dgm:presLayoutVars>
      </dgm:prSet>
      <dgm:spPr/>
      <dgm:t>
        <a:bodyPr/>
        <a:lstStyle/>
        <a:p>
          <a:endParaRPr lang="en-US"/>
        </a:p>
      </dgm:t>
    </dgm:pt>
    <dgm:pt modelId="{538E75B7-91F1-4E8C-98E4-9BF612B0B7C6}" type="pres">
      <dgm:prSet presAssocID="{8BA43926-CEDD-4217-8E81-A049E12345AA}" presName="sibTrans" presStyleCnt="0"/>
      <dgm:spPr/>
    </dgm:pt>
    <dgm:pt modelId="{ED445EF2-1C80-4282-BB60-15A3DC27DA49}" type="pres">
      <dgm:prSet presAssocID="{34C87142-75DC-4DEC-9AB3-923381A25C0A}" presName="textNode" presStyleLbl="node1" presStyleIdx="1" presStyleCnt="9" custScaleX="121826" custLinFactNeighborX="18501" custLinFactNeighborY="1745">
        <dgm:presLayoutVars>
          <dgm:bulletEnabled val="1"/>
        </dgm:presLayoutVars>
      </dgm:prSet>
      <dgm:spPr/>
      <dgm:t>
        <a:bodyPr/>
        <a:lstStyle/>
        <a:p>
          <a:endParaRPr lang="en-US"/>
        </a:p>
      </dgm:t>
    </dgm:pt>
    <dgm:pt modelId="{576B7A7A-F8A7-48C3-9C1C-12044E87DBF1}" type="pres">
      <dgm:prSet presAssocID="{3F98AB2B-8F9E-4328-BB7D-8A6D7CB6555D}" presName="sibTrans" presStyleCnt="0"/>
      <dgm:spPr/>
    </dgm:pt>
    <dgm:pt modelId="{07A8B81A-DD75-4262-A0A2-1AF805471DA5}" type="pres">
      <dgm:prSet presAssocID="{597FA1B1-FD35-42F6-8F4E-4921B3FA759C}" presName="textNode" presStyleLbl="node1" presStyleIdx="2" presStyleCnt="9" custLinFactNeighborX="-20569" custLinFactNeighborY="1088">
        <dgm:presLayoutVars>
          <dgm:bulletEnabled val="1"/>
        </dgm:presLayoutVars>
      </dgm:prSet>
      <dgm:spPr/>
      <dgm:t>
        <a:bodyPr/>
        <a:lstStyle/>
        <a:p>
          <a:endParaRPr lang="en-US"/>
        </a:p>
      </dgm:t>
    </dgm:pt>
    <dgm:pt modelId="{84C184B6-2587-452E-B4BE-1DEB4A3DBF67}" type="pres">
      <dgm:prSet presAssocID="{748F15C6-AD45-4520-BD88-6751BDE291B8}" presName="sibTrans" presStyleCnt="0"/>
      <dgm:spPr/>
    </dgm:pt>
    <dgm:pt modelId="{6EEA6C4D-8F2E-4A19-927B-D4CFCAE2B6E2}" type="pres">
      <dgm:prSet presAssocID="{28083B9D-44E3-400F-B5AB-A985E19E8BF3}" presName="textNode" presStyleLbl="node1" presStyleIdx="3" presStyleCnt="9" custLinFactNeighborX="-26550" custLinFactNeighborY="902">
        <dgm:presLayoutVars>
          <dgm:bulletEnabled val="1"/>
        </dgm:presLayoutVars>
      </dgm:prSet>
      <dgm:spPr/>
      <dgm:t>
        <a:bodyPr/>
        <a:lstStyle/>
        <a:p>
          <a:endParaRPr lang="en-US"/>
        </a:p>
      </dgm:t>
    </dgm:pt>
    <dgm:pt modelId="{AA94D969-0EC4-4A3C-A07B-B48D7C1B2780}" type="pres">
      <dgm:prSet presAssocID="{0F1B3378-E92E-4D3C-915E-01A10A14E035}" presName="sibTrans" presStyleCnt="0"/>
      <dgm:spPr/>
    </dgm:pt>
    <dgm:pt modelId="{4E4FA910-D20E-48F0-902E-1F99F58B170D}" type="pres">
      <dgm:prSet presAssocID="{8CFD0656-6270-4E7F-99DB-6BC4C756DF57}" presName="textNode" presStyleLbl="node1" presStyleIdx="4" presStyleCnt="9">
        <dgm:presLayoutVars>
          <dgm:bulletEnabled val="1"/>
        </dgm:presLayoutVars>
      </dgm:prSet>
      <dgm:spPr/>
      <dgm:t>
        <a:bodyPr/>
        <a:lstStyle/>
        <a:p>
          <a:endParaRPr lang="en-US"/>
        </a:p>
      </dgm:t>
    </dgm:pt>
    <dgm:pt modelId="{79C4DFD5-8BB3-4E93-BD20-C3F77958AC4A}" type="pres">
      <dgm:prSet presAssocID="{8C12609F-C985-4E5A-A104-BAAD8EB6A535}" presName="sibTrans" presStyleCnt="0"/>
      <dgm:spPr/>
    </dgm:pt>
    <dgm:pt modelId="{E0B18013-5D6A-4746-B742-254777B212D5}" type="pres">
      <dgm:prSet presAssocID="{F455B3B2-7508-4A01-AFFC-AA82FBD9EECA}" presName="textNode" presStyleLbl="node1" presStyleIdx="5" presStyleCnt="9">
        <dgm:presLayoutVars>
          <dgm:bulletEnabled val="1"/>
        </dgm:presLayoutVars>
      </dgm:prSet>
      <dgm:spPr/>
      <dgm:t>
        <a:bodyPr/>
        <a:lstStyle/>
        <a:p>
          <a:endParaRPr lang="en-US"/>
        </a:p>
      </dgm:t>
    </dgm:pt>
    <dgm:pt modelId="{E455F64B-E680-4473-A383-4C09E36D9A02}" type="pres">
      <dgm:prSet presAssocID="{E908637F-D892-4BCF-A5AB-C7EEE34BD86C}" presName="sibTrans" presStyleCnt="0"/>
      <dgm:spPr/>
    </dgm:pt>
    <dgm:pt modelId="{67125699-35C8-432A-B458-4E0323D33B91}" type="pres">
      <dgm:prSet presAssocID="{E6935DEA-A9E2-41B6-9FB1-9D476053DDE5}" presName="textNode" presStyleLbl="node1" presStyleIdx="6" presStyleCnt="9">
        <dgm:presLayoutVars>
          <dgm:bulletEnabled val="1"/>
        </dgm:presLayoutVars>
      </dgm:prSet>
      <dgm:spPr/>
      <dgm:t>
        <a:bodyPr/>
        <a:lstStyle/>
        <a:p>
          <a:endParaRPr lang="en-US"/>
        </a:p>
      </dgm:t>
    </dgm:pt>
    <dgm:pt modelId="{B062E481-FFD5-4173-B415-5412352095FB}" type="pres">
      <dgm:prSet presAssocID="{9B70CD30-9648-4170-936B-104DDC25CFC6}" presName="sibTrans" presStyleCnt="0"/>
      <dgm:spPr/>
    </dgm:pt>
    <dgm:pt modelId="{D141503C-8D10-49E1-9834-BB0453DA96E3}" type="pres">
      <dgm:prSet presAssocID="{8FCC0055-ED91-4D88-AEC7-0F47524F4ABE}" presName="textNode" presStyleLbl="node1" presStyleIdx="7" presStyleCnt="9">
        <dgm:presLayoutVars>
          <dgm:bulletEnabled val="1"/>
        </dgm:presLayoutVars>
      </dgm:prSet>
      <dgm:spPr/>
      <dgm:t>
        <a:bodyPr/>
        <a:lstStyle/>
        <a:p>
          <a:endParaRPr lang="en-US"/>
        </a:p>
      </dgm:t>
    </dgm:pt>
    <dgm:pt modelId="{DAD926E3-614F-48C1-AB13-6ACD65252FE4}" type="pres">
      <dgm:prSet presAssocID="{7D5D3046-FD76-4856-9639-6010D5127B13}" presName="sibTrans" presStyleCnt="0"/>
      <dgm:spPr/>
    </dgm:pt>
    <dgm:pt modelId="{14E8DD1D-2AEB-4828-8578-C2FEDD90F5A5}" type="pres">
      <dgm:prSet presAssocID="{4EE0C7FA-290E-4497-9CF4-D9AAF6267824}" presName="textNode" presStyleLbl="node1" presStyleIdx="8" presStyleCnt="9">
        <dgm:presLayoutVars>
          <dgm:bulletEnabled val="1"/>
        </dgm:presLayoutVars>
      </dgm:prSet>
      <dgm:spPr/>
      <dgm:t>
        <a:bodyPr/>
        <a:lstStyle/>
        <a:p>
          <a:endParaRPr lang="en-US"/>
        </a:p>
      </dgm:t>
    </dgm:pt>
  </dgm:ptLst>
  <dgm:cxnLst>
    <dgm:cxn modelId="{74A903AE-ADAF-44F3-98AE-9AECE8A109A8}" type="presOf" srcId="{8FCC0055-ED91-4D88-AEC7-0F47524F4ABE}" destId="{D141503C-8D10-49E1-9834-BB0453DA96E3}" srcOrd="0" destOrd="0" presId="urn:microsoft.com/office/officeart/2005/8/layout/hProcess9"/>
    <dgm:cxn modelId="{B827139A-DD7B-4058-9614-D46B37496028}" srcId="{A899D398-F46B-4F2A-B206-8C0C8E4A8BDC}" destId="{F455B3B2-7508-4A01-AFFC-AA82FBD9EECA}" srcOrd="5" destOrd="0" parTransId="{40A42731-CDDD-4E89-A9CC-B0EE095C43BA}" sibTransId="{E908637F-D892-4BCF-A5AB-C7EEE34BD86C}"/>
    <dgm:cxn modelId="{A7B66908-EC50-434F-836C-59E25EB1D19E}" srcId="{A899D398-F46B-4F2A-B206-8C0C8E4A8BDC}" destId="{597FA1B1-FD35-42F6-8F4E-4921B3FA759C}" srcOrd="2" destOrd="0" parTransId="{72DC4EEE-07E5-4FD5-BA2E-CABA170E0D5F}" sibTransId="{748F15C6-AD45-4520-BD88-6751BDE291B8}"/>
    <dgm:cxn modelId="{2804C716-3401-4F08-92E8-22525316E460}" type="presOf" srcId="{A899D398-F46B-4F2A-B206-8C0C8E4A8BDC}" destId="{A37C59B2-BBA7-4A1C-B642-7008A21DB718}" srcOrd="0" destOrd="0" presId="urn:microsoft.com/office/officeart/2005/8/layout/hProcess9"/>
    <dgm:cxn modelId="{C30EFC27-84B5-44AD-90EC-C58A5C64EA2D}" type="presOf" srcId="{E6935DEA-A9E2-41B6-9FB1-9D476053DDE5}" destId="{67125699-35C8-432A-B458-4E0323D33B91}" srcOrd="0" destOrd="0" presId="urn:microsoft.com/office/officeart/2005/8/layout/hProcess9"/>
    <dgm:cxn modelId="{65488ACC-2232-40AA-9C41-5A248B293713}" srcId="{A899D398-F46B-4F2A-B206-8C0C8E4A8BDC}" destId="{E6935DEA-A9E2-41B6-9FB1-9D476053DDE5}" srcOrd="6" destOrd="0" parTransId="{118022DD-4E8A-413C-A7AE-2D90A23623B5}" sibTransId="{9B70CD30-9648-4170-936B-104DDC25CFC6}"/>
    <dgm:cxn modelId="{C1AC4C74-25ED-4E2A-96F3-1D6F90F1BFD2}" type="presOf" srcId="{ADD45A4A-B313-497E-90E6-EACA2C2B2785}" destId="{793A460A-B0F0-4F9C-8DE0-2D3EAF0B152D}" srcOrd="0" destOrd="0" presId="urn:microsoft.com/office/officeart/2005/8/layout/hProcess9"/>
    <dgm:cxn modelId="{EE5A06C0-0876-4154-8593-B63120A016B1}" type="presOf" srcId="{8CFD0656-6270-4E7F-99DB-6BC4C756DF57}" destId="{4E4FA910-D20E-48F0-902E-1F99F58B170D}" srcOrd="0" destOrd="0" presId="urn:microsoft.com/office/officeart/2005/8/layout/hProcess9"/>
    <dgm:cxn modelId="{FDCDF148-E796-4A4E-9C74-EC43F4AAF7C6}" type="presOf" srcId="{4EE0C7FA-290E-4497-9CF4-D9AAF6267824}" destId="{14E8DD1D-2AEB-4828-8578-C2FEDD90F5A5}" srcOrd="0" destOrd="0" presId="urn:microsoft.com/office/officeart/2005/8/layout/hProcess9"/>
    <dgm:cxn modelId="{C5F1BB6A-2B41-4D3B-AFF2-EC8071998F37}" srcId="{A899D398-F46B-4F2A-B206-8C0C8E4A8BDC}" destId="{28083B9D-44E3-400F-B5AB-A985E19E8BF3}" srcOrd="3" destOrd="0" parTransId="{88EE62F1-92D1-4B0D-93CE-7E1F6D4C2864}" sibTransId="{0F1B3378-E92E-4D3C-915E-01A10A14E035}"/>
    <dgm:cxn modelId="{95FF5CFB-CF87-4A3F-A568-9488BA34CB77}" type="presOf" srcId="{34C87142-75DC-4DEC-9AB3-923381A25C0A}" destId="{ED445EF2-1C80-4282-BB60-15A3DC27DA49}" srcOrd="0" destOrd="0" presId="urn:microsoft.com/office/officeart/2005/8/layout/hProcess9"/>
    <dgm:cxn modelId="{9943F864-1CD3-48C8-A351-09A673773518}" type="presOf" srcId="{28083B9D-44E3-400F-B5AB-A985E19E8BF3}" destId="{6EEA6C4D-8F2E-4A19-927B-D4CFCAE2B6E2}" srcOrd="0" destOrd="0" presId="urn:microsoft.com/office/officeart/2005/8/layout/hProcess9"/>
    <dgm:cxn modelId="{73F76F5E-F6FB-4948-B428-09F612FE6D0A}" srcId="{A899D398-F46B-4F2A-B206-8C0C8E4A8BDC}" destId="{8CFD0656-6270-4E7F-99DB-6BC4C756DF57}" srcOrd="4" destOrd="0" parTransId="{67D5980E-B985-4686-AD3B-1D523E466490}" sibTransId="{8C12609F-C985-4E5A-A104-BAAD8EB6A535}"/>
    <dgm:cxn modelId="{3ADDD6CF-4CE9-450C-B432-399AAA9360D1}" type="presOf" srcId="{F455B3B2-7508-4A01-AFFC-AA82FBD9EECA}" destId="{E0B18013-5D6A-4746-B742-254777B212D5}" srcOrd="0" destOrd="0" presId="urn:microsoft.com/office/officeart/2005/8/layout/hProcess9"/>
    <dgm:cxn modelId="{B31C8A4C-6CD2-440F-9A74-69EE1D474ED7}" srcId="{A899D398-F46B-4F2A-B206-8C0C8E4A8BDC}" destId="{8FCC0055-ED91-4D88-AEC7-0F47524F4ABE}" srcOrd="7" destOrd="0" parTransId="{7C3EBACC-7016-4DC7-9C63-DB7C64CB386F}" sibTransId="{7D5D3046-FD76-4856-9639-6010D5127B13}"/>
    <dgm:cxn modelId="{A6FC2E8C-B21E-4A2C-9233-E5E88D3C3CDD}" srcId="{A899D398-F46B-4F2A-B206-8C0C8E4A8BDC}" destId="{4EE0C7FA-290E-4497-9CF4-D9AAF6267824}" srcOrd="8" destOrd="0" parTransId="{14FFE27E-0344-414F-A5FB-6C587BE20988}" sibTransId="{649CDFE4-C354-4DB7-9655-4D2F6574CA81}"/>
    <dgm:cxn modelId="{5E7AA7C6-8584-4042-8349-E25DD5518DE4}" type="presOf" srcId="{597FA1B1-FD35-42F6-8F4E-4921B3FA759C}" destId="{07A8B81A-DD75-4262-A0A2-1AF805471DA5}" srcOrd="0" destOrd="0" presId="urn:microsoft.com/office/officeart/2005/8/layout/hProcess9"/>
    <dgm:cxn modelId="{F5CF2372-D803-44F0-9E2B-DF1C829C7D86}" srcId="{A899D398-F46B-4F2A-B206-8C0C8E4A8BDC}" destId="{ADD45A4A-B313-497E-90E6-EACA2C2B2785}" srcOrd="0" destOrd="0" parTransId="{5273D875-04F1-49BF-83FB-5F286CB83348}" sibTransId="{8BA43926-CEDD-4217-8E81-A049E12345AA}"/>
    <dgm:cxn modelId="{B85D33A7-AEC3-4C2E-ACB6-0AC637A65C02}" srcId="{A899D398-F46B-4F2A-B206-8C0C8E4A8BDC}" destId="{34C87142-75DC-4DEC-9AB3-923381A25C0A}" srcOrd="1" destOrd="0" parTransId="{16ECA072-D0C6-4194-A5E4-E55918559539}" sibTransId="{3F98AB2B-8F9E-4328-BB7D-8A6D7CB6555D}"/>
    <dgm:cxn modelId="{242B2154-9303-4442-B2AE-6C67FCBD2907}" type="presParOf" srcId="{A37C59B2-BBA7-4A1C-B642-7008A21DB718}" destId="{6D10EAE8-D1C8-43CD-86A2-7E15E2EFB743}" srcOrd="0" destOrd="0" presId="urn:microsoft.com/office/officeart/2005/8/layout/hProcess9"/>
    <dgm:cxn modelId="{1B442201-84CA-4440-B8F8-93B96247542E}" type="presParOf" srcId="{A37C59B2-BBA7-4A1C-B642-7008A21DB718}" destId="{15EBB73A-6059-4964-8465-63CABE62F0FD}" srcOrd="1" destOrd="0" presId="urn:microsoft.com/office/officeart/2005/8/layout/hProcess9"/>
    <dgm:cxn modelId="{1AB5BCAD-478F-4849-A69A-DF27EA828441}" type="presParOf" srcId="{15EBB73A-6059-4964-8465-63CABE62F0FD}" destId="{793A460A-B0F0-4F9C-8DE0-2D3EAF0B152D}" srcOrd="0" destOrd="0" presId="urn:microsoft.com/office/officeart/2005/8/layout/hProcess9"/>
    <dgm:cxn modelId="{6A9F8111-346E-406C-86C3-1BAB213FD515}" type="presParOf" srcId="{15EBB73A-6059-4964-8465-63CABE62F0FD}" destId="{538E75B7-91F1-4E8C-98E4-9BF612B0B7C6}" srcOrd="1" destOrd="0" presId="urn:microsoft.com/office/officeart/2005/8/layout/hProcess9"/>
    <dgm:cxn modelId="{47D60D52-067B-41A4-ACB9-0F5968FC5F81}" type="presParOf" srcId="{15EBB73A-6059-4964-8465-63CABE62F0FD}" destId="{ED445EF2-1C80-4282-BB60-15A3DC27DA49}" srcOrd="2" destOrd="0" presId="urn:microsoft.com/office/officeart/2005/8/layout/hProcess9"/>
    <dgm:cxn modelId="{94017B8D-056A-4C94-8932-280843DC75D9}" type="presParOf" srcId="{15EBB73A-6059-4964-8465-63CABE62F0FD}" destId="{576B7A7A-F8A7-48C3-9C1C-12044E87DBF1}" srcOrd="3" destOrd="0" presId="urn:microsoft.com/office/officeart/2005/8/layout/hProcess9"/>
    <dgm:cxn modelId="{81DC63AE-158A-49D5-AF39-75D95A46D1BE}" type="presParOf" srcId="{15EBB73A-6059-4964-8465-63CABE62F0FD}" destId="{07A8B81A-DD75-4262-A0A2-1AF805471DA5}" srcOrd="4" destOrd="0" presId="urn:microsoft.com/office/officeart/2005/8/layout/hProcess9"/>
    <dgm:cxn modelId="{0F3FB87E-4AE8-4EE7-BC14-F7058D2C63EE}" type="presParOf" srcId="{15EBB73A-6059-4964-8465-63CABE62F0FD}" destId="{84C184B6-2587-452E-B4BE-1DEB4A3DBF67}" srcOrd="5" destOrd="0" presId="urn:microsoft.com/office/officeart/2005/8/layout/hProcess9"/>
    <dgm:cxn modelId="{1B57E273-13F2-43A2-BDDA-E9FE46B99EF7}" type="presParOf" srcId="{15EBB73A-6059-4964-8465-63CABE62F0FD}" destId="{6EEA6C4D-8F2E-4A19-927B-D4CFCAE2B6E2}" srcOrd="6" destOrd="0" presId="urn:microsoft.com/office/officeart/2005/8/layout/hProcess9"/>
    <dgm:cxn modelId="{5C5E225D-2638-4BF5-84BE-CAC33FA859DD}" type="presParOf" srcId="{15EBB73A-6059-4964-8465-63CABE62F0FD}" destId="{AA94D969-0EC4-4A3C-A07B-B48D7C1B2780}" srcOrd="7" destOrd="0" presId="urn:microsoft.com/office/officeart/2005/8/layout/hProcess9"/>
    <dgm:cxn modelId="{F653FE65-B18D-49AE-B94D-D85F69AA4168}" type="presParOf" srcId="{15EBB73A-6059-4964-8465-63CABE62F0FD}" destId="{4E4FA910-D20E-48F0-902E-1F99F58B170D}" srcOrd="8" destOrd="0" presId="urn:microsoft.com/office/officeart/2005/8/layout/hProcess9"/>
    <dgm:cxn modelId="{255938D0-ABD0-4F63-84C5-7F7F12FB0640}" type="presParOf" srcId="{15EBB73A-6059-4964-8465-63CABE62F0FD}" destId="{79C4DFD5-8BB3-4E93-BD20-C3F77958AC4A}" srcOrd="9" destOrd="0" presId="urn:microsoft.com/office/officeart/2005/8/layout/hProcess9"/>
    <dgm:cxn modelId="{5B6247AA-51DD-4393-B7C9-DF072AC68F0F}" type="presParOf" srcId="{15EBB73A-6059-4964-8465-63CABE62F0FD}" destId="{E0B18013-5D6A-4746-B742-254777B212D5}" srcOrd="10" destOrd="0" presId="urn:microsoft.com/office/officeart/2005/8/layout/hProcess9"/>
    <dgm:cxn modelId="{BE54217D-6680-40D0-A164-420E5F8C6057}" type="presParOf" srcId="{15EBB73A-6059-4964-8465-63CABE62F0FD}" destId="{E455F64B-E680-4473-A383-4C09E36D9A02}" srcOrd="11" destOrd="0" presId="urn:microsoft.com/office/officeart/2005/8/layout/hProcess9"/>
    <dgm:cxn modelId="{DBD62F25-B2D5-46CF-928D-06F909BD2515}" type="presParOf" srcId="{15EBB73A-6059-4964-8465-63CABE62F0FD}" destId="{67125699-35C8-432A-B458-4E0323D33B91}" srcOrd="12" destOrd="0" presId="urn:microsoft.com/office/officeart/2005/8/layout/hProcess9"/>
    <dgm:cxn modelId="{B67D5C16-C311-4A7C-86EE-D4623F64FDC8}" type="presParOf" srcId="{15EBB73A-6059-4964-8465-63CABE62F0FD}" destId="{B062E481-FFD5-4173-B415-5412352095FB}" srcOrd="13" destOrd="0" presId="urn:microsoft.com/office/officeart/2005/8/layout/hProcess9"/>
    <dgm:cxn modelId="{06D83CB7-69FA-4FEE-8411-2AAF28397EE7}" type="presParOf" srcId="{15EBB73A-6059-4964-8465-63CABE62F0FD}" destId="{D141503C-8D10-49E1-9834-BB0453DA96E3}" srcOrd="14" destOrd="0" presId="urn:microsoft.com/office/officeart/2005/8/layout/hProcess9"/>
    <dgm:cxn modelId="{E3D06BD0-3511-456A-BF01-CAF8367AE664}" type="presParOf" srcId="{15EBB73A-6059-4964-8465-63CABE62F0FD}" destId="{DAD926E3-614F-48C1-AB13-6ACD65252FE4}" srcOrd="15" destOrd="0" presId="urn:microsoft.com/office/officeart/2005/8/layout/hProcess9"/>
    <dgm:cxn modelId="{5768FA4C-996F-48A3-B9C7-8C917288B3D4}" type="presParOf" srcId="{15EBB73A-6059-4964-8465-63CABE62F0FD}" destId="{14E8DD1D-2AEB-4828-8578-C2FEDD90F5A5}" srcOrd="1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AF6C-62CB-451A-8B43-0A0AB3B542F9}">
      <dsp:nvSpPr>
        <dsp:cNvPr id="0" name=""/>
        <dsp:cNvSpPr/>
      </dsp:nvSpPr>
      <dsp:spPr>
        <a:xfrm>
          <a:off x="4419" y="0"/>
          <a:ext cx="1033186" cy="10031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56543-AF72-4D31-B8E3-5FB6AC9194BF}">
      <dsp:nvSpPr>
        <dsp:cNvPr id="0" name=""/>
        <dsp:cNvSpPr/>
      </dsp:nvSpPr>
      <dsp:spPr>
        <a:xfrm>
          <a:off x="172612" y="601891"/>
          <a:ext cx="1033186" cy="1003151"/>
        </a:xfrm>
        <a:prstGeom prst="roundRect">
          <a:avLst>
            <a:gd name="adj" fmla="val 10000"/>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schedules OB patient for visit during initial (1</a:t>
          </a:r>
          <a:r>
            <a:rPr lang="en-US" sz="800" kern="1200" baseline="30000" dirty="0"/>
            <a:t>st</a:t>
          </a:r>
          <a:r>
            <a:rPr lang="en-US" sz="800" kern="1200" dirty="0"/>
            <a:t>) OB visit</a:t>
          </a:r>
        </a:p>
      </dsp:txBody>
      <dsp:txXfrm>
        <a:off x="201993" y="631272"/>
        <a:ext cx="974424" cy="944389"/>
      </dsp:txXfrm>
    </dsp:sp>
    <dsp:sp modelId="{91346A65-79CC-44D5-85AB-7079DC118835}">
      <dsp:nvSpPr>
        <dsp:cNvPr id="0" name=""/>
        <dsp:cNvSpPr/>
      </dsp:nvSpPr>
      <dsp:spPr>
        <a:xfrm>
          <a:off x="1236620"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236620" y="427097"/>
        <a:ext cx="139310" cy="148956"/>
      </dsp:txXfrm>
    </dsp:sp>
    <dsp:sp modelId="{41B5C3C5-72DC-45E5-9808-C9674120BE7F}">
      <dsp:nvSpPr>
        <dsp:cNvPr id="0" name=""/>
        <dsp:cNvSpPr/>
      </dsp:nvSpPr>
      <dsp:spPr>
        <a:xfrm>
          <a:off x="1606219" y="0"/>
          <a:ext cx="1033186" cy="100315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4E6F6F-44FF-4F07-99D0-A13403B6F6F1}">
      <dsp:nvSpPr>
        <dsp:cNvPr id="0" name=""/>
        <dsp:cNvSpPr/>
      </dsp:nvSpPr>
      <dsp:spPr>
        <a:xfrm>
          <a:off x="1774412" y="601891"/>
          <a:ext cx="1033186" cy="1003151"/>
        </a:xfrm>
        <a:prstGeom prst="roundRect">
          <a:avLst>
            <a:gd name="adj" fmla="val 10000"/>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Front desk checks patient in and attaches “DENTAL” card to encounters</a:t>
          </a:r>
        </a:p>
      </dsp:txBody>
      <dsp:txXfrm>
        <a:off x="1803793" y="631272"/>
        <a:ext cx="974424" cy="944389"/>
      </dsp:txXfrm>
    </dsp:sp>
    <dsp:sp modelId="{25AFA6CF-BDD7-4C8C-BE24-50E2BF507191}">
      <dsp:nvSpPr>
        <dsp:cNvPr id="0" name=""/>
        <dsp:cNvSpPr/>
      </dsp:nvSpPr>
      <dsp:spPr>
        <a:xfrm>
          <a:off x="2838420"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2838420" y="427097"/>
        <a:ext cx="139310" cy="148956"/>
      </dsp:txXfrm>
    </dsp:sp>
    <dsp:sp modelId="{FB4FEC22-08BE-4FC4-A22D-83F7D8A531D2}">
      <dsp:nvSpPr>
        <dsp:cNvPr id="0" name=""/>
        <dsp:cNvSpPr/>
      </dsp:nvSpPr>
      <dsp:spPr>
        <a:xfrm>
          <a:off x="3208018" y="0"/>
          <a:ext cx="1033186" cy="10031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80376C-B30B-4171-A271-20414BC64162}">
      <dsp:nvSpPr>
        <dsp:cNvPr id="0" name=""/>
        <dsp:cNvSpPr/>
      </dsp:nvSpPr>
      <dsp:spPr>
        <a:xfrm>
          <a:off x="3376211"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Patient is seen by Care Coordinator</a:t>
          </a:r>
        </a:p>
      </dsp:txBody>
      <dsp:txXfrm>
        <a:off x="3405592" y="631272"/>
        <a:ext cx="974424" cy="944389"/>
      </dsp:txXfrm>
    </dsp:sp>
    <dsp:sp modelId="{72E069CB-4470-4DA0-A2B6-A192EBF6EDF3}">
      <dsp:nvSpPr>
        <dsp:cNvPr id="0" name=""/>
        <dsp:cNvSpPr/>
      </dsp:nvSpPr>
      <dsp:spPr>
        <a:xfrm>
          <a:off x="4440219"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440219" y="427097"/>
        <a:ext cx="139310" cy="148956"/>
      </dsp:txXfrm>
    </dsp:sp>
    <dsp:sp modelId="{20BDA77F-05B4-4106-8106-31234BB10AFA}">
      <dsp:nvSpPr>
        <dsp:cNvPr id="0" name=""/>
        <dsp:cNvSpPr/>
      </dsp:nvSpPr>
      <dsp:spPr>
        <a:xfrm>
          <a:off x="4809818" y="0"/>
          <a:ext cx="1033186" cy="100315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8AAB17-2130-4CB1-881F-178D6C64EA9B}">
      <dsp:nvSpPr>
        <dsp:cNvPr id="0" name=""/>
        <dsp:cNvSpPr/>
      </dsp:nvSpPr>
      <dsp:spPr>
        <a:xfrm>
          <a:off x="4978011"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Patient sees OB provider in exam room</a:t>
          </a:r>
        </a:p>
      </dsp:txBody>
      <dsp:txXfrm>
        <a:off x="5007392" y="631272"/>
        <a:ext cx="974424" cy="944389"/>
      </dsp:txXfrm>
    </dsp:sp>
    <dsp:sp modelId="{137B7CC2-5A60-48E5-9453-71B0AF270537}">
      <dsp:nvSpPr>
        <dsp:cNvPr id="0" name=""/>
        <dsp:cNvSpPr/>
      </dsp:nvSpPr>
      <dsp:spPr>
        <a:xfrm>
          <a:off x="6042019"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042019" y="427097"/>
        <a:ext cx="139310" cy="148956"/>
      </dsp:txXfrm>
    </dsp:sp>
    <dsp:sp modelId="{217477B5-7387-4A6F-8132-2329CA5AF16D}">
      <dsp:nvSpPr>
        <dsp:cNvPr id="0" name=""/>
        <dsp:cNvSpPr/>
      </dsp:nvSpPr>
      <dsp:spPr>
        <a:xfrm>
          <a:off x="6411617" y="0"/>
          <a:ext cx="1033186" cy="10031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1C2C9-79AF-439B-8526-E17F7E6DEA8B}">
      <dsp:nvSpPr>
        <dsp:cNvPr id="0" name=""/>
        <dsp:cNvSpPr/>
      </dsp:nvSpPr>
      <dsp:spPr>
        <a:xfrm>
          <a:off x="6579810"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Care Coordinator brings patient to hygiene room</a:t>
          </a:r>
        </a:p>
      </dsp:txBody>
      <dsp:txXfrm>
        <a:off x="6609191" y="631272"/>
        <a:ext cx="974424" cy="9443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FA1EC-E0A5-42EF-9097-48D324B8C632}">
      <dsp:nvSpPr>
        <dsp:cNvPr id="0" name=""/>
        <dsp:cNvSpPr/>
      </dsp:nvSpPr>
      <dsp:spPr>
        <a:xfrm>
          <a:off x="823763" y="312088"/>
          <a:ext cx="658207" cy="72"/>
        </a:xfrm>
        <a:prstGeom prst="rect">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BB3F44E2-3121-4AC5-A73D-47E522C49434}">
      <dsp:nvSpPr>
        <dsp:cNvPr id="0" name=""/>
        <dsp:cNvSpPr/>
      </dsp:nvSpPr>
      <dsp:spPr>
        <a:xfrm>
          <a:off x="1521463" y="256834"/>
          <a:ext cx="75693" cy="142172"/>
        </a:xfrm>
        <a:prstGeom prst="chevron">
          <a:avLst>
            <a:gd name="adj" fmla="val 9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1C249AC0-1565-4E3E-AA33-5692E826277D}">
      <dsp:nvSpPr>
        <dsp:cNvPr id="0" name=""/>
        <dsp:cNvSpPr/>
      </dsp:nvSpPr>
      <dsp:spPr>
        <a:xfrm>
          <a:off x="429363" y="0"/>
          <a:ext cx="624248" cy="624248"/>
        </a:xfrm>
        <a:prstGeom prst="ellipse">
          <a:avLst/>
        </a:prstGeom>
        <a:solidFill>
          <a:schemeClr val="accent1">
            <a:shade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224" tIns="24224" rIns="24224" bIns="24224" numCol="1" spcCol="1270" anchor="ctr" anchorCtr="0">
          <a:noAutofit/>
        </a:bodyPr>
        <a:lstStyle/>
        <a:p>
          <a:pPr lvl="0" algn="ctr" defTabSz="533400">
            <a:lnSpc>
              <a:spcPct val="90000"/>
            </a:lnSpc>
            <a:spcBef>
              <a:spcPct val="0"/>
            </a:spcBef>
            <a:spcAft>
              <a:spcPct val="35000"/>
            </a:spcAft>
          </a:pPr>
          <a:r>
            <a:rPr lang="en-US" sz="1200" kern="1200"/>
            <a:t>1</a:t>
          </a:r>
        </a:p>
      </dsp:txBody>
      <dsp:txXfrm>
        <a:off x="520782" y="91419"/>
        <a:ext cx="441410" cy="441410"/>
      </dsp:txXfrm>
    </dsp:sp>
    <dsp:sp modelId="{319BDEB8-FED5-4C4D-A48E-204056996027}">
      <dsp:nvSpPr>
        <dsp:cNvPr id="0" name=""/>
        <dsp:cNvSpPr/>
      </dsp:nvSpPr>
      <dsp:spPr>
        <a:xfrm>
          <a:off x="1004" y="789848"/>
          <a:ext cx="1480966" cy="1677811"/>
        </a:xfrm>
        <a:prstGeom prst="upArrowCallout">
          <a:avLst>
            <a:gd name="adj1" fmla="val 50000"/>
            <a:gd name="adj2" fmla="val 20000"/>
            <a:gd name="adj3" fmla="val 20000"/>
            <a:gd name="adj4" fmla="val 10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6820" tIns="165100" rIns="116820" bIns="165100" numCol="1" spcCol="1270" anchor="t" anchorCtr="0">
          <a:noAutofit/>
        </a:bodyPr>
        <a:lstStyle/>
        <a:p>
          <a:pPr lvl="0" algn="ctr" defTabSz="533400">
            <a:lnSpc>
              <a:spcPct val="90000"/>
            </a:lnSpc>
            <a:spcBef>
              <a:spcPct val="0"/>
            </a:spcBef>
            <a:spcAft>
              <a:spcPct val="35000"/>
            </a:spcAft>
          </a:pPr>
          <a:r>
            <a:rPr lang="en-US" sz="1200" kern="1200" dirty="0"/>
            <a:t>Test takes approximately 15 minutes to process</a:t>
          </a:r>
          <a:r>
            <a:rPr lang="en-US" sz="800" kern="1200" dirty="0"/>
            <a:t>.</a:t>
          </a:r>
        </a:p>
      </dsp:txBody>
      <dsp:txXfrm>
        <a:off x="1004" y="1086041"/>
        <a:ext cx="1480966" cy="1381618"/>
      </dsp:txXfrm>
    </dsp:sp>
    <dsp:sp modelId="{BB4989A3-017C-4C2C-96F2-18004CD36B3D}">
      <dsp:nvSpPr>
        <dsp:cNvPr id="0" name=""/>
        <dsp:cNvSpPr/>
      </dsp:nvSpPr>
      <dsp:spPr>
        <a:xfrm>
          <a:off x="1646522" y="312088"/>
          <a:ext cx="1480966" cy="71"/>
        </a:xfrm>
        <a:prstGeom prst="rect">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403ED1E4-5BC9-4B8F-BFC5-966EED8F94AD}">
      <dsp:nvSpPr>
        <dsp:cNvPr id="0" name=""/>
        <dsp:cNvSpPr/>
      </dsp:nvSpPr>
      <dsp:spPr>
        <a:xfrm>
          <a:off x="3166981" y="256834"/>
          <a:ext cx="75693" cy="142172"/>
        </a:xfrm>
        <a:prstGeom prst="chevron">
          <a:avLst>
            <a:gd name="adj" fmla="val 9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E585AF85-87E5-4DF4-AE22-D405E1906448}">
      <dsp:nvSpPr>
        <dsp:cNvPr id="0" name=""/>
        <dsp:cNvSpPr/>
      </dsp:nvSpPr>
      <dsp:spPr>
        <a:xfrm>
          <a:off x="2074881" y="0"/>
          <a:ext cx="624248" cy="624248"/>
        </a:xfrm>
        <a:prstGeom prst="ellipse">
          <a:avLst/>
        </a:prstGeom>
        <a:solidFill>
          <a:schemeClr val="accent1">
            <a:shade val="50000"/>
            <a:hueOff val="144575"/>
            <a:satOff val="-3024"/>
            <a:lumOff val="16825"/>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224" tIns="24224" rIns="24224" bIns="24224" numCol="1" spcCol="1270" anchor="ctr" anchorCtr="0">
          <a:noAutofit/>
        </a:bodyPr>
        <a:lstStyle/>
        <a:p>
          <a:pPr lvl="0" algn="ctr" defTabSz="533400">
            <a:lnSpc>
              <a:spcPct val="90000"/>
            </a:lnSpc>
            <a:spcBef>
              <a:spcPct val="0"/>
            </a:spcBef>
            <a:spcAft>
              <a:spcPct val="35000"/>
            </a:spcAft>
          </a:pPr>
          <a:r>
            <a:rPr lang="en-US" sz="1200" kern="1200"/>
            <a:t>2</a:t>
          </a:r>
        </a:p>
      </dsp:txBody>
      <dsp:txXfrm>
        <a:off x="2166300" y="91419"/>
        <a:ext cx="441410" cy="441410"/>
      </dsp:txXfrm>
    </dsp:sp>
    <dsp:sp modelId="{A3185F5D-B6A7-48E1-A38B-DA3305AF7FA8}">
      <dsp:nvSpPr>
        <dsp:cNvPr id="0" name=""/>
        <dsp:cNvSpPr/>
      </dsp:nvSpPr>
      <dsp:spPr>
        <a:xfrm>
          <a:off x="1665538" y="773305"/>
          <a:ext cx="1480966" cy="1677811"/>
        </a:xfrm>
        <a:prstGeom prst="upArrowCallout">
          <a:avLst>
            <a:gd name="adj1" fmla="val 50000"/>
            <a:gd name="adj2" fmla="val 20000"/>
            <a:gd name="adj3" fmla="val 20000"/>
            <a:gd name="adj4" fmla="val 10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6820" tIns="165100" rIns="116820" bIns="165100" numCol="1" spcCol="1270" anchor="t" anchorCtr="0">
          <a:noAutofit/>
        </a:bodyPr>
        <a:lstStyle/>
        <a:p>
          <a:pPr lvl="0" algn="ctr" defTabSz="533400">
            <a:lnSpc>
              <a:spcPct val="90000"/>
            </a:lnSpc>
            <a:spcBef>
              <a:spcPct val="0"/>
            </a:spcBef>
            <a:spcAft>
              <a:spcPct val="35000"/>
            </a:spcAft>
          </a:pPr>
          <a:r>
            <a:rPr lang="en-US" sz="1200" kern="1200" dirty="0"/>
            <a:t>Have patient chew gum for 30 seconds</a:t>
          </a:r>
        </a:p>
      </dsp:txBody>
      <dsp:txXfrm>
        <a:off x="1665538" y="1069498"/>
        <a:ext cx="1480966" cy="1381618"/>
      </dsp:txXfrm>
    </dsp:sp>
    <dsp:sp modelId="{4142CFC4-C4C0-4D5B-B04A-FE80950B549B}">
      <dsp:nvSpPr>
        <dsp:cNvPr id="0" name=""/>
        <dsp:cNvSpPr/>
      </dsp:nvSpPr>
      <dsp:spPr>
        <a:xfrm>
          <a:off x="3292040" y="312088"/>
          <a:ext cx="1480966" cy="71"/>
        </a:xfrm>
        <a:prstGeom prst="rect">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B1252861-275D-478F-8342-071D7091AA51}">
      <dsp:nvSpPr>
        <dsp:cNvPr id="0" name=""/>
        <dsp:cNvSpPr/>
      </dsp:nvSpPr>
      <dsp:spPr>
        <a:xfrm>
          <a:off x="4812499" y="256834"/>
          <a:ext cx="75693" cy="142172"/>
        </a:xfrm>
        <a:prstGeom prst="chevron">
          <a:avLst>
            <a:gd name="adj" fmla="val 9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7452ACFF-017A-484D-AB60-C4DF95E024DF}">
      <dsp:nvSpPr>
        <dsp:cNvPr id="0" name=""/>
        <dsp:cNvSpPr/>
      </dsp:nvSpPr>
      <dsp:spPr>
        <a:xfrm>
          <a:off x="3720399" y="0"/>
          <a:ext cx="624248" cy="624248"/>
        </a:xfrm>
        <a:prstGeom prst="ellipse">
          <a:avLst/>
        </a:prstGeom>
        <a:solidFill>
          <a:schemeClr val="accent1">
            <a:shade val="50000"/>
            <a:hueOff val="289149"/>
            <a:satOff val="-6048"/>
            <a:lumOff val="3365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224" tIns="24224" rIns="24224" bIns="24224" numCol="1" spcCol="1270" anchor="ctr" anchorCtr="0">
          <a:noAutofit/>
        </a:bodyPr>
        <a:lstStyle/>
        <a:p>
          <a:pPr lvl="0" algn="ctr" defTabSz="533400">
            <a:lnSpc>
              <a:spcPct val="90000"/>
            </a:lnSpc>
            <a:spcBef>
              <a:spcPct val="0"/>
            </a:spcBef>
            <a:spcAft>
              <a:spcPct val="35000"/>
            </a:spcAft>
          </a:pPr>
          <a:r>
            <a:rPr lang="en-US" sz="1200" kern="1200"/>
            <a:t>3</a:t>
          </a:r>
        </a:p>
      </dsp:txBody>
      <dsp:txXfrm>
        <a:off x="3811818" y="91419"/>
        <a:ext cx="441410" cy="441410"/>
      </dsp:txXfrm>
    </dsp:sp>
    <dsp:sp modelId="{E5031E0D-6A73-449D-8D61-F3A2C03A22B9}">
      <dsp:nvSpPr>
        <dsp:cNvPr id="0" name=""/>
        <dsp:cNvSpPr/>
      </dsp:nvSpPr>
      <dsp:spPr>
        <a:xfrm>
          <a:off x="3292040" y="789848"/>
          <a:ext cx="1480966" cy="1677811"/>
        </a:xfrm>
        <a:prstGeom prst="upArrowCallout">
          <a:avLst>
            <a:gd name="adj1" fmla="val 50000"/>
            <a:gd name="adj2" fmla="val 20000"/>
            <a:gd name="adj3" fmla="val 20000"/>
            <a:gd name="adj4" fmla="val 10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6820" tIns="165100" rIns="116820" bIns="165100" numCol="1" spcCol="1270" anchor="t" anchorCtr="0">
          <a:noAutofit/>
        </a:bodyPr>
        <a:lstStyle/>
        <a:p>
          <a:pPr lvl="0" algn="ctr" defTabSz="533400">
            <a:lnSpc>
              <a:spcPct val="90000"/>
            </a:lnSpc>
            <a:spcBef>
              <a:spcPct val="0"/>
            </a:spcBef>
            <a:spcAft>
              <a:spcPct val="35000"/>
            </a:spcAft>
          </a:pPr>
          <a:r>
            <a:rPr lang="en-US" sz="1200" kern="1200" dirty="0"/>
            <a:t>Patient is instructed to expectorate into a sterile cup</a:t>
          </a:r>
        </a:p>
      </dsp:txBody>
      <dsp:txXfrm>
        <a:off x="3292040" y="1086041"/>
        <a:ext cx="1480966" cy="1381618"/>
      </dsp:txXfrm>
    </dsp:sp>
    <dsp:sp modelId="{C2238FF6-5381-4249-8861-B81FE2AB47A1}">
      <dsp:nvSpPr>
        <dsp:cNvPr id="0" name=""/>
        <dsp:cNvSpPr/>
      </dsp:nvSpPr>
      <dsp:spPr>
        <a:xfrm>
          <a:off x="4937559" y="312088"/>
          <a:ext cx="1480966" cy="71"/>
        </a:xfrm>
        <a:prstGeom prst="rect">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99235179-238F-447E-A70E-CF92B21CD05F}">
      <dsp:nvSpPr>
        <dsp:cNvPr id="0" name=""/>
        <dsp:cNvSpPr/>
      </dsp:nvSpPr>
      <dsp:spPr>
        <a:xfrm>
          <a:off x="6458017" y="256834"/>
          <a:ext cx="75693" cy="142172"/>
        </a:xfrm>
        <a:prstGeom prst="chevron">
          <a:avLst>
            <a:gd name="adj" fmla="val 9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0DD17C7F-4534-4879-B3B1-CC20BC9046BD}">
      <dsp:nvSpPr>
        <dsp:cNvPr id="0" name=""/>
        <dsp:cNvSpPr/>
      </dsp:nvSpPr>
      <dsp:spPr>
        <a:xfrm>
          <a:off x="5365917" y="0"/>
          <a:ext cx="624248" cy="624248"/>
        </a:xfrm>
        <a:prstGeom prst="ellipse">
          <a:avLst/>
        </a:prstGeom>
        <a:solidFill>
          <a:schemeClr val="accent1">
            <a:shade val="50000"/>
            <a:hueOff val="289149"/>
            <a:satOff val="-6048"/>
            <a:lumOff val="3365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224" tIns="24224" rIns="24224" bIns="24224" numCol="1" spcCol="1270" anchor="ctr" anchorCtr="0">
          <a:noAutofit/>
        </a:bodyPr>
        <a:lstStyle/>
        <a:p>
          <a:pPr lvl="0" algn="ctr" defTabSz="533400">
            <a:lnSpc>
              <a:spcPct val="90000"/>
            </a:lnSpc>
            <a:spcBef>
              <a:spcPct val="0"/>
            </a:spcBef>
            <a:spcAft>
              <a:spcPct val="35000"/>
            </a:spcAft>
          </a:pPr>
          <a:r>
            <a:rPr lang="en-US" sz="1200" kern="1200"/>
            <a:t>4</a:t>
          </a:r>
        </a:p>
      </dsp:txBody>
      <dsp:txXfrm>
        <a:off x="5457336" y="91419"/>
        <a:ext cx="441410" cy="441410"/>
      </dsp:txXfrm>
    </dsp:sp>
    <dsp:sp modelId="{F8E7C19C-CF4D-479D-8D5E-E18A71E7DC86}">
      <dsp:nvSpPr>
        <dsp:cNvPr id="0" name=""/>
        <dsp:cNvSpPr/>
      </dsp:nvSpPr>
      <dsp:spPr>
        <a:xfrm>
          <a:off x="4937559" y="789848"/>
          <a:ext cx="1480966" cy="1677811"/>
        </a:xfrm>
        <a:prstGeom prst="upArrowCallout">
          <a:avLst>
            <a:gd name="adj1" fmla="val 50000"/>
            <a:gd name="adj2" fmla="val 20000"/>
            <a:gd name="adj3" fmla="val 20000"/>
            <a:gd name="adj4" fmla="val 10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6820" tIns="165100" rIns="116820" bIns="165100" numCol="1" spcCol="1270" anchor="t" anchorCtr="0">
          <a:noAutofit/>
        </a:bodyPr>
        <a:lstStyle/>
        <a:p>
          <a:pPr lvl="0" algn="ctr" defTabSz="533400">
            <a:lnSpc>
              <a:spcPct val="90000"/>
            </a:lnSpc>
            <a:spcBef>
              <a:spcPct val="0"/>
            </a:spcBef>
            <a:spcAft>
              <a:spcPct val="35000"/>
            </a:spcAft>
          </a:pPr>
          <a:r>
            <a:rPr lang="en-US" sz="1200" kern="1200" dirty="0"/>
            <a:t>Solution is added and test begins</a:t>
          </a:r>
        </a:p>
      </dsp:txBody>
      <dsp:txXfrm>
        <a:off x="4937559" y="1086041"/>
        <a:ext cx="1480966" cy="1381618"/>
      </dsp:txXfrm>
    </dsp:sp>
    <dsp:sp modelId="{443A7647-ADF5-4295-946F-58E2E057379F}">
      <dsp:nvSpPr>
        <dsp:cNvPr id="0" name=""/>
        <dsp:cNvSpPr/>
      </dsp:nvSpPr>
      <dsp:spPr>
        <a:xfrm>
          <a:off x="6583077" y="312088"/>
          <a:ext cx="740483" cy="71"/>
        </a:xfrm>
        <a:prstGeom prst="rect">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16A545EC-1EE2-4B63-8192-1151CFAB523D}">
      <dsp:nvSpPr>
        <dsp:cNvPr id="0" name=""/>
        <dsp:cNvSpPr/>
      </dsp:nvSpPr>
      <dsp:spPr>
        <a:xfrm>
          <a:off x="7011436" y="0"/>
          <a:ext cx="624248" cy="624248"/>
        </a:xfrm>
        <a:prstGeom prst="ellipse">
          <a:avLst/>
        </a:prstGeom>
        <a:solidFill>
          <a:schemeClr val="accent1">
            <a:shade val="50000"/>
            <a:hueOff val="144575"/>
            <a:satOff val="-3024"/>
            <a:lumOff val="16825"/>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224" tIns="24224" rIns="24224" bIns="24224" numCol="1" spcCol="1270" anchor="ctr" anchorCtr="0">
          <a:noAutofit/>
        </a:bodyPr>
        <a:lstStyle/>
        <a:p>
          <a:pPr lvl="0" algn="ctr" defTabSz="533400">
            <a:lnSpc>
              <a:spcPct val="90000"/>
            </a:lnSpc>
            <a:spcBef>
              <a:spcPct val="0"/>
            </a:spcBef>
            <a:spcAft>
              <a:spcPct val="35000"/>
            </a:spcAft>
          </a:pPr>
          <a:r>
            <a:rPr lang="en-US" sz="1200" kern="1200"/>
            <a:t>5</a:t>
          </a:r>
        </a:p>
      </dsp:txBody>
      <dsp:txXfrm>
        <a:off x="7102855" y="91419"/>
        <a:ext cx="441410" cy="441410"/>
      </dsp:txXfrm>
    </dsp:sp>
    <dsp:sp modelId="{EF8882C3-1402-47A0-BD26-D0B44F3561E1}">
      <dsp:nvSpPr>
        <dsp:cNvPr id="0" name=""/>
        <dsp:cNvSpPr/>
      </dsp:nvSpPr>
      <dsp:spPr>
        <a:xfrm>
          <a:off x="6583077" y="789848"/>
          <a:ext cx="1480966" cy="1677811"/>
        </a:xfrm>
        <a:prstGeom prst="upArrowCallout">
          <a:avLst>
            <a:gd name="adj1" fmla="val 50000"/>
            <a:gd name="adj2" fmla="val 20000"/>
            <a:gd name="adj3" fmla="val 20000"/>
            <a:gd name="adj4" fmla="val 100000"/>
          </a:avLst>
        </a:prstGeom>
        <a:solidFill>
          <a:schemeClr val="accent1">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6820" tIns="165100" rIns="116820" bIns="165100" numCol="1" spcCol="1270" anchor="t" anchorCtr="0">
          <a:noAutofit/>
        </a:bodyPr>
        <a:lstStyle/>
        <a:p>
          <a:pPr lvl="0" algn="ctr" defTabSz="533400">
            <a:lnSpc>
              <a:spcPct val="90000"/>
            </a:lnSpc>
            <a:spcBef>
              <a:spcPct val="0"/>
            </a:spcBef>
            <a:spcAft>
              <a:spcPct val="35000"/>
            </a:spcAft>
          </a:pPr>
          <a:r>
            <a:rPr lang="en-US" sz="1200" kern="1200" dirty="0"/>
            <a:t>OHI is reviewed with the  patient while the test processes</a:t>
          </a:r>
        </a:p>
      </dsp:txBody>
      <dsp:txXfrm>
        <a:off x="6583077" y="1086041"/>
        <a:ext cx="1480966" cy="1381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AF6C-62CB-451A-8B43-0A0AB3B542F9}">
      <dsp:nvSpPr>
        <dsp:cNvPr id="0" name=""/>
        <dsp:cNvSpPr/>
      </dsp:nvSpPr>
      <dsp:spPr>
        <a:xfrm>
          <a:off x="44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56543-AF72-4D31-B8E3-5FB6AC9194BF}">
      <dsp:nvSpPr>
        <dsp:cNvPr id="0" name=""/>
        <dsp:cNvSpPr/>
      </dsp:nvSpPr>
      <dsp:spPr>
        <a:xfrm>
          <a:off x="1726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walks patient to front desk for scheduling next OB appointment</a:t>
          </a:r>
        </a:p>
      </dsp:txBody>
      <dsp:txXfrm>
        <a:off x="202873" y="821327"/>
        <a:ext cx="972664" cy="972664"/>
      </dsp:txXfrm>
    </dsp:sp>
    <dsp:sp modelId="{9F4A3E51-9CE0-45B4-9523-D9B1DD3C5E12}">
      <dsp:nvSpPr>
        <dsp:cNvPr id="0" name=""/>
        <dsp:cNvSpPr/>
      </dsp:nvSpPr>
      <dsp:spPr>
        <a:xfrm flipH="1">
          <a:off x="12366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296324" y="613269"/>
        <a:ext cx="139310" cy="148956"/>
      </dsp:txXfrm>
    </dsp:sp>
    <dsp:sp modelId="{134DBBE1-9B6F-4716-AA68-F5AD3F7F5346}">
      <dsp:nvSpPr>
        <dsp:cNvPr id="0" name=""/>
        <dsp:cNvSpPr/>
      </dsp:nvSpPr>
      <dsp:spPr>
        <a:xfrm>
          <a:off x="16062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06831-1D10-4258-BAD3-9085DB177892}">
      <dsp:nvSpPr>
        <dsp:cNvPr id="0" name=""/>
        <dsp:cNvSpPr/>
      </dsp:nvSpPr>
      <dsp:spPr>
        <a:xfrm>
          <a:off x="17744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schedules appropriate appointments in dental department</a:t>
          </a:r>
        </a:p>
      </dsp:txBody>
      <dsp:txXfrm>
        <a:off x="1804673" y="821327"/>
        <a:ext cx="972664" cy="972664"/>
      </dsp:txXfrm>
    </dsp:sp>
    <dsp:sp modelId="{1EC2215D-50E0-4028-A0BF-C357A8550BA2}">
      <dsp:nvSpPr>
        <dsp:cNvPr id="0" name=""/>
        <dsp:cNvSpPr/>
      </dsp:nvSpPr>
      <dsp:spPr>
        <a:xfrm flipH="1">
          <a:off x="28384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2898124" y="613269"/>
        <a:ext cx="139310" cy="148956"/>
      </dsp:txXfrm>
    </dsp:sp>
    <dsp:sp modelId="{510BB34B-9ED3-4318-8370-A98D9AFDB614}">
      <dsp:nvSpPr>
        <dsp:cNvPr id="0" name=""/>
        <dsp:cNvSpPr/>
      </dsp:nvSpPr>
      <dsp:spPr>
        <a:xfrm>
          <a:off x="32080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41C289-0215-467E-9995-C93DE787703D}">
      <dsp:nvSpPr>
        <dsp:cNvPr id="0" name=""/>
        <dsp:cNvSpPr/>
      </dsp:nvSpPr>
      <dsp:spPr>
        <a:xfrm>
          <a:off x="33762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completes tracking form</a:t>
          </a:r>
        </a:p>
      </dsp:txBody>
      <dsp:txXfrm>
        <a:off x="3406473" y="821327"/>
        <a:ext cx="972664" cy="972664"/>
      </dsp:txXfrm>
    </dsp:sp>
    <dsp:sp modelId="{2C80E3DE-D0FC-4575-A44E-A36BB839BC42}">
      <dsp:nvSpPr>
        <dsp:cNvPr id="0" name=""/>
        <dsp:cNvSpPr/>
      </dsp:nvSpPr>
      <dsp:spPr>
        <a:xfrm flipH="1">
          <a:off x="44402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499924" y="613269"/>
        <a:ext cx="139310" cy="148956"/>
      </dsp:txXfrm>
    </dsp:sp>
    <dsp:sp modelId="{89436522-163A-4655-9FF8-EEA352EF5A2D}">
      <dsp:nvSpPr>
        <dsp:cNvPr id="0" name=""/>
        <dsp:cNvSpPr/>
      </dsp:nvSpPr>
      <dsp:spPr>
        <a:xfrm>
          <a:off x="4809818"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7063C-7616-4B73-9DCD-DC1B56A1EDC4}">
      <dsp:nvSpPr>
        <dsp:cNvPr id="0" name=""/>
        <dsp:cNvSpPr/>
      </dsp:nvSpPr>
      <dsp:spPr>
        <a:xfrm>
          <a:off x="49780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completes initial oral screening</a:t>
          </a:r>
        </a:p>
      </dsp:txBody>
      <dsp:txXfrm>
        <a:off x="5008273" y="821327"/>
        <a:ext cx="972664" cy="972664"/>
      </dsp:txXfrm>
    </dsp:sp>
    <dsp:sp modelId="{0B41A830-07B4-477F-9C31-3F9308510F23}">
      <dsp:nvSpPr>
        <dsp:cNvPr id="0" name=""/>
        <dsp:cNvSpPr/>
      </dsp:nvSpPr>
      <dsp:spPr>
        <a:xfrm rot="217006" flipH="1">
          <a:off x="6041821" y="512095"/>
          <a:ext cx="199411" cy="248260"/>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101584" y="563634"/>
        <a:ext cx="139588" cy="148956"/>
      </dsp:txXfrm>
    </dsp:sp>
    <dsp:sp modelId="{FF6185CA-7D79-4101-B2A8-C8FF3148ABDB}">
      <dsp:nvSpPr>
        <dsp:cNvPr id="0" name=""/>
        <dsp:cNvSpPr/>
      </dsp:nvSpPr>
      <dsp:spPr>
        <a:xfrm>
          <a:off x="6411618" y="422957"/>
          <a:ext cx="1033186" cy="327086"/>
        </a:xfrm>
        <a:prstGeom prst="leftArrow">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D0A3CD-0DD5-4B74-B6C1-4B938E5A75BF}">
      <dsp:nvSpPr>
        <dsp:cNvPr id="0" name=""/>
        <dsp:cNvSpPr/>
      </dsp:nvSpPr>
      <dsp:spPr>
        <a:xfrm rot="5400000" flipV="1">
          <a:off x="6409325" y="195346"/>
          <a:ext cx="1033186" cy="732074"/>
        </a:xfrm>
        <a:prstGeom prst="bentUpArrow">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en-US" sz="600" kern="1200" dirty="0"/>
        </a:p>
      </dsp:txBody>
      <dsp:txXfrm rot="10800000">
        <a:off x="6729608" y="424119"/>
        <a:ext cx="941677" cy="1830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AF6C-62CB-451A-8B43-0A0AB3B542F9}">
      <dsp:nvSpPr>
        <dsp:cNvPr id="0" name=""/>
        <dsp:cNvSpPr/>
      </dsp:nvSpPr>
      <dsp:spPr>
        <a:xfrm>
          <a:off x="4419" y="0"/>
          <a:ext cx="1033186" cy="10031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56543-AF72-4D31-B8E3-5FB6AC9194BF}">
      <dsp:nvSpPr>
        <dsp:cNvPr id="0" name=""/>
        <dsp:cNvSpPr/>
      </dsp:nvSpPr>
      <dsp:spPr>
        <a:xfrm>
          <a:off x="172612" y="601891"/>
          <a:ext cx="1033186" cy="1003151"/>
        </a:xfrm>
        <a:prstGeom prst="roundRect">
          <a:avLst>
            <a:gd name="adj" fmla="val 10000"/>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schedules OB patient for 2</a:t>
          </a:r>
          <a:r>
            <a:rPr lang="en-US" sz="800" kern="1200" baseline="30000" dirty="0"/>
            <a:t>nd</a:t>
          </a:r>
          <a:r>
            <a:rPr lang="en-US" sz="800" kern="1200" dirty="0"/>
            <a:t> trimester visit (during 24-26-week OB recheck)</a:t>
          </a:r>
        </a:p>
      </dsp:txBody>
      <dsp:txXfrm>
        <a:off x="201993" y="631272"/>
        <a:ext cx="974424" cy="944389"/>
      </dsp:txXfrm>
    </dsp:sp>
    <dsp:sp modelId="{91346A65-79CC-44D5-85AB-7079DC118835}">
      <dsp:nvSpPr>
        <dsp:cNvPr id="0" name=""/>
        <dsp:cNvSpPr/>
      </dsp:nvSpPr>
      <dsp:spPr>
        <a:xfrm>
          <a:off x="1236620"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236620" y="427097"/>
        <a:ext cx="139310" cy="148956"/>
      </dsp:txXfrm>
    </dsp:sp>
    <dsp:sp modelId="{41B5C3C5-72DC-45E5-9808-C9674120BE7F}">
      <dsp:nvSpPr>
        <dsp:cNvPr id="0" name=""/>
        <dsp:cNvSpPr/>
      </dsp:nvSpPr>
      <dsp:spPr>
        <a:xfrm>
          <a:off x="1606219" y="0"/>
          <a:ext cx="1033186" cy="100315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4E6F6F-44FF-4F07-99D0-A13403B6F6F1}">
      <dsp:nvSpPr>
        <dsp:cNvPr id="0" name=""/>
        <dsp:cNvSpPr/>
      </dsp:nvSpPr>
      <dsp:spPr>
        <a:xfrm>
          <a:off x="1774412" y="601891"/>
          <a:ext cx="1033186" cy="1003151"/>
        </a:xfrm>
        <a:prstGeom prst="roundRect">
          <a:avLst>
            <a:gd name="adj" fmla="val 10000"/>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Front desk checks patient in and attaches “DENTAL” card to encounters</a:t>
          </a:r>
        </a:p>
      </dsp:txBody>
      <dsp:txXfrm>
        <a:off x="1803793" y="631272"/>
        <a:ext cx="974424" cy="944389"/>
      </dsp:txXfrm>
    </dsp:sp>
    <dsp:sp modelId="{25AFA6CF-BDD7-4C8C-BE24-50E2BF507191}">
      <dsp:nvSpPr>
        <dsp:cNvPr id="0" name=""/>
        <dsp:cNvSpPr/>
      </dsp:nvSpPr>
      <dsp:spPr>
        <a:xfrm>
          <a:off x="2838420"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2838420" y="427097"/>
        <a:ext cx="139310" cy="148956"/>
      </dsp:txXfrm>
    </dsp:sp>
    <dsp:sp modelId="{FB4FEC22-08BE-4FC4-A22D-83F7D8A531D2}">
      <dsp:nvSpPr>
        <dsp:cNvPr id="0" name=""/>
        <dsp:cNvSpPr/>
      </dsp:nvSpPr>
      <dsp:spPr>
        <a:xfrm>
          <a:off x="3208018" y="0"/>
          <a:ext cx="1033186" cy="10031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80376C-B30B-4171-A271-20414BC64162}">
      <dsp:nvSpPr>
        <dsp:cNvPr id="0" name=""/>
        <dsp:cNvSpPr/>
      </dsp:nvSpPr>
      <dsp:spPr>
        <a:xfrm>
          <a:off x="3376211"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Patient is seen by Care Coordinator and taken to exam room</a:t>
          </a:r>
        </a:p>
      </dsp:txBody>
      <dsp:txXfrm>
        <a:off x="3405592" y="631272"/>
        <a:ext cx="974424" cy="944389"/>
      </dsp:txXfrm>
    </dsp:sp>
    <dsp:sp modelId="{72E069CB-4470-4DA0-A2B6-A192EBF6EDF3}">
      <dsp:nvSpPr>
        <dsp:cNvPr id="0" name=""/>
        <dsp:cNvSpPr/>
      </dsp:nvSpPr>
      <dsp:spPr>
        <a:xfrm>
          <a:off x="4440219"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440219" y="427097"/>
        <a:ext cx="139310" cy="148956"/>
      </dsp:txXfrm>
    </dsp:sp>
    <dsp:sp modelId="{20BDA77F-05B4-4106-8106-31234BB10AFA}">
      <dsp:nvSpPr>
        <dsp:cNvPr id="0" name=""/>
        <dsp:cNvSpPr/>
      </dsp:nvSpPr>
      <dsp:spPr>
        <a:xfrm>
          <a:off x="4809818" y="0"/>
          <a:ext cx="1033186" cy="100315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8AAB17-2130-4CB1-881F-178D6C64EA9B}">
      <dsp:nvSpPr>
        <dsp:cNvPr id="0" name=""/>
        <dsp:cNvSpPr/>
      </dsp:nvSpPr>
      <dsp:spPr>
        <a:xfrm>
          <a:off x="4978011"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Patient sees OB provider in exam room</a:t>
          </a:r>
        </a:p>
      </dsp:txBody>
      <dsp:txXfrm>
        <a:off x="5007392" y="631272"/>
        <a:ext cx="974424" cy="944389"/>
      </dsp:txXfrm>
    </dsp:sp>
    <dsp:sp modelId="{137B7CC2-5A60-48E5-9453-71B0AF270537}">
      <dsp:nvSpPr>
        <dsp:cNvPr id="0" name=""/>
        <dsp:cNvSpPr/>
      </dsp:nvSpPr>
      <dsp:spPr>
        <a:xfrm>
          <a:off x="6042019"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042019" y="427097"/>
        <a:ext cx="139310" cy="148956"/>
      </dsp:txXfrm>
    </dsp:sp>
    <dsp:sp modelId="{217477B5-7387-4A6F-8132-2329CA5AF16D}">
      <dsp:nvSpPr>
        <dsp:cNvPr id="0" name=""/>
        <dsp:cNvSpPr/>
      </dsp:nvSpPr>
      <dsp:spPr>
        <a:xfrm>
          <a:off x="6411617" y="0"/>
          <a:ext cx="1033186" cy="10031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1C2C9-79AF-439B-8526-E17F7E6DEA8B}">
      <dsp:nvSpPr>
        <dsp:cNvPr id="0" name=""/>
        <dsp:cNvSpPr/>
      </dsp:nvSpPr>
      <dsp:spPr>
        <a:xfrm>
          <a:off x="6579810"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Care Coordinator brings patient to hygiene room</a:t>
          </a:r>
        </a:p>
      </dsp:txBody>
      <dsp:txXfrm>
        <a:off x="6609191" y="631272"/>
        <a:ext cx="974424" cy="944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AF6C-62CB-451A-8B43-0A0AB3B542F9}">
      <dsp:nvSpPr>
        <dsp:cNvPr id="0" name=""/>
        <dsp:cNvSpPr/>
      </dsp:nvSpPr>
      <dsp:spPr>
        <a:xfrm>
          <a:off x="44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56543-AF72-4D31-B8E3-5FB6AC9194BF}">
      <dsp:nvSpPr>
        <dsp:cNvPr id="0" name=""/>
        <dsp:cNvSpPr/>
      </dsp:nvSpPr>
      <dsp:spPr>
        <a:xfrm>
          <a:off x="1726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walks patient to front desk for scheduling next OB appointment</a:t>
          </a:r>
        </a:p>
      </dsp:txBody>
      <dsp:txXfrm>
        <a:off x="202873" y="821327"/>
        <a:ext cx="972664" cy="972664"/>
      </dsp:txXfrm>
    </dsp:sp>
    <dsp:sp modelId="{9F4A3E51-9CE0-45B4-9523-D9B1DD3C5E12}">
      <dsp:nvSpPr>
        <dsp:cNvPr id="0" name=""/>
        <dsp:cNvSpPr/>
      </dsp:nvSpPr>
      <dsp:spPr>
        <a:xfrm flipH="1">
          <a:off x="12366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296324" y="613269"/>
        <a:ext cx="139310" cy="148956"/>
      </dsp:txXfrm>
    </dsp:sp>
    <dsp:sp modelId="{134DBBE1-9B6F-4716-AA68-F5AD3F7F5346}">
      <dsp:nvSpPr>
        <dsp:cNvPr id="0" name=""/>
        <dsp:cNvSpPr/>
      </dsp:nvSpPr>
      <dsp:spPr>
        <a:xfrm>
          <a:off x="16062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06831-1D10-4258-BAD3-9085DB177892}">
      <dsp:nvSpPr>
        <dsp:cNvPr id="0" name=""/>
        <dsp:cNvSpPr/>
      </dsp:nvSpPr>
      <dsp:spPr>
        <a:xfrm>
          <a:off x="17744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completes tracking form (and refers to dental department if necessary)</a:t>
          </a:r>
        </a:p>
      </dsp:txBody>
      <dsp:txXfrm>
        <a:off x="1804673" y="821327"/>
        <a:ext cx="972664" cy="972664"/>
      </dsp:txXfrm>
    </dsp:sp>
    <dsp:sp modelId="{1EC2215D-50E0-4028-A0BF-C357A8550BA2}">
      <dsp:nvSpPr>
        <dsp:cNvPr id="0" name=""/>
        <dsp:cNvSpPr/>
      </dsp:nvSpPr>
      <dsp:spPr>
        <a:xfrm flipH="1">
          <a:off x="28384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2898124" y="613269"/>
        <a:ext cx="139310" cy="148956"/>
      </dsp:txXfrm>
    </dsp:sp>
    <dsp:sp modelId="{510BB34B-9ED3-4318-8370-A98D9AFDB614}">
      <dsp:nvSpPr>
        <dsp:cNvPr id="0" name=""/>
        <dsp:cNvSpPr/>
      </dsp:nvSpPr>
      <dsp:spPr>
        <a:xfrm>
          <a:off x="32080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41C289-0215-467E-9995-C93DE787703D}">
      <dsp:nvSpPr>
        <dsp:cNvPr id="0" name=""/>
        <dsp:cNvSpPr/>
      </dsp:nvSpPr>
      <dsp:spPr>
        <a:xfrm>
          <a:off x="33762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completes oral screening</a:t>
          </a:r>
        </a:p>
      </dsp:txBody>
      <dsp:txXfrm>
        <a:off x="3406473" y="821327"/>
        <a:ext cx="972664" cy="972664"/>
      </dsp:txXfrm>
    </dsp:sp>
    <dsp:sp modelId="{2C80E3DE-D0FC-4575-A44E-A36BB839BC42}">
      <dsp:nvSpPr>
        <dsp:cNvPr id="0" name=""/>
        <dsp:cNvSpPr/>
      </dsp:nvSpPr>
      <dsp:spPr>
        <a:xfrm flipH="1">
          <a:off x="44402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4499924" y="613269"/>
        <a:ext cx="139310" cy="148956"/>
      </dsp:txXfrm>
    </dsp:sp>
    <dsp:sp modelId="{89436522-163A-4655-9FF8-EEA352EF5A2D}">
      <dsp:nvSpPr>
        <dsp:cNvPr id="0" name=""/>
        <dsp:cNvSpPr/>
      </dsp:nvSpPr>
      <dsp:spPr>
        <a:xfrm>
          <a:off x="4809818" y="171154"/>
          <a:ext cx="1033186" cy="1033186"/>
        </a:xfrm>
        <a:prstGeom prst="quadArrow">
          <a:avLst/>
        </a:prstGeom>
        <a:no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7063C-7616-4B73-9DCD-DC1B56A1EDC4}">
      <dsp:nvSpPr>
        <dsp:cNvPr id="0" name=""/>
        <dsp:cNvSpPr/>
      </dsp:nvSpPr>
      <dsp:spPr>
        <a:xfrm>
          <a:off x="4978012" y="284298"/>
          <a:ext cx="1033186" cy="1033186"/>
        </a:xfrm>
        <a:prstGeom prst="roundRect">
          <a:avLst>
            <a:gd name="adj" fmla="val 10000"/>
          </a:avLst>
        </a:prstGeom>
        <a:solidFill>
          <a:schemeClr val="accent6">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rgbClr val="002D72"/>
              </a:solidFill>
            </a:rPr>
            <a:t>Patient may either see OB provider or hygienist first</a:t>
          </a:r>
        </a:p>
      </dsp:txBody>
      <dsp:txXfrm>
        <a:off x="5008273" y="314559"/>
        <a:ext cx="972664" cy="972664"/>
      </dsp:txXfrm>
    </dsp:sp>
    <dsp:sp modelId="{0B41A830-07B4-477F-9C31-3F9308510F23}">
      <dsp:nvSpPr>
        <dsp:cNvPr id="0" name=""/>
        <dsp:cNvSpPr/>
      </dsp:nvSpPr>
      <dsp:spPr>
        <a:xfrm rot="217006" flipH="1">
          <a:off x="6041821" y="512095"/>
          <a:ext cx="199411" cy="248260"/>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6101584" y="563634"/>
        <a:ext cx="139588" cy="148956"/>
      </dsp:txXfrm>
    </dsp:sp>
    <dsp:sp modelId="{FF6185CA-7D79-4101-B2A8-C8FF3148ABDB}">
      <dsp:nvSpPr>
        <dsp:cNvPr id="0" name=""/>
        <dsp:cNvSpPr/>
      </dsp:nvSpPr>
      <dsp:spPr>
        <a:xfrm>
          <a:off x="6411618" y="422957"/>
          <a:ext cx="1033186" cy="327086"/>
        </a:xfrm>
        <a:prstGeom prst="leftArrow">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D0A3CD-0DD5-4B74-B6C1-4B938E5A75BF}">
      <dsp:nvSpPr>
        <dsp:cNvPr id="0" name=""/>
        <dsp:cNvSpPr/>
      </dsp:nvSpPr>
      <dsp:spPr>
        <a:xfrm rot="5400000" flipV="1">
          <a:off x="6409325" y="195346"/>
          <a:ext cx="1033186" cy="732074"/>
        </a:xfrm>
        <a:prstGeom prst="bentUpArrow">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en-US" sz="600" kern="1200" dirty="0"/>
        </a:p>
      </dsp:txBody>
      <dsp:txXfrm rot="10800000">
        <a:off x="6729608" y="424119"/>
        <a:ext cx="941677" cy="1830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AF6C-62CB-451A-8B43-0A0AB3B542F9}">
      <dsp:nvSpPr>
        <dsp:cNvPr id="0" name=""/>
        <dsp:cNvSpPr/>
      </dsp:nvSpPr>
      <dsp:spPr>
        <a:xfrm>
          <a:off x="4419" y="0"/>
          <a:ext cx="1033186" cy="10031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56543-AF72-4D31-B8E3-5FB6AC9194BF}">
      <dsp:nvSpPr>
        <dsp:cNvPr id="0" name=""/>
        <dsp:cNvSpPr/>
      </dsp:nvSpPr>
      <dsp:spPr>
        <a:xfrm>
          <a:off x="172612" y="601891"/>
          <a:ext cx="1033186" cy="1003151"/>
        </a:xfrm>
        <a:prstGeom prst="roundRect">
          <a:avLst>
            <a:gd name="adj" fmla="val 10000"/>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schedules OB patient for 3</a:t>
          </a:r>
          <a:r>
            <a:rPr lang="en-US" sz="800" kern="1200" baseline="30000" dirty="0"/>
            <a:t>rd</a:t>
          </a:r>
          <a:r>
            <a:rPr lang="en-US" sz="800" kern="1200" dirty="0"/>
            <a:t> trimester visit (during 34-36-week OB recheck)</a:t>
          </a:r>
        </a:p>
      </dsp:txBody>
      <dsp:txXfrm>
        <a:off x="201993" y="631272"/>
        <a:ext cx="974424" cy="944389"/>
      </dsp:txXfrm>
    </dsp:sp>
    <dsp:sp modelId="{91346A65-79CC-44D5-85AB-7079DC118835}">
      <dsp:nvSpPr>
        <dsp:cNvPr id="0" name=""/>
        <dsp:cNvSpPr/>
      </dsp:nvSpPr>
      <dsp:spPr>
        <a:xfrm>
          <a:off x="1236620"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236620" y="427097"/>
        <a:ext cx="139310" cy="148956"/>
      </dsp:txXfrm>
    </dsp:sp>
    <dsp:sp modelId="{41B5C3C5-72DC-45E5-9808-C9674120BE7F}">
      <dsp:nvSpPr>
        <dsp:cNvPr id="0" name=""/>
        <dsp:cNvSpPr/>
      </dsp:nvSpPr>
      <dsp:spPr>
        <a:xfrm>
          <a:off x="1606219" y="0"/>
          <a:ext cx="1033186" cy="100315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4E6F6F-44FF-4F07-99D0-A13403B6F6F1}">
      <dsp:nvSpPr>
        <dsp:cNvPr id="0" name=""/>
        <dsp:cNvSpPr/>
      </dsp:nvSpPr>
      <dsp:spPr>
        <a:xfrm>
          <a:off x="1774412" y="601891"/>
          <a:ext cx="1033186" cy="1003151"/>
        </a:xfrm>
        <a:prstGeom prst="roundRect">
          <a:avLst>
            <a:gd name="adj" fmla="val 10000"/>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Front desk checks patient in and attaches “DENTAL” card to encounters</a:t>
          </a:r>
        </a:p>
      </dsp:txBody>
      <dsp:txXfrm>
        <a:off x="1803793" y="631272"/>
        <a:ext cx="974424" cy="944389"/>
      </dsp:txXfrm>
    </dsp:sp>
    <dsp:sp modelId="{25AFA6CF-BDD7-4C8C-BE24-50E2BF507191}">
      <dsp:nvSpPr>
        <dsp:cNvPr id="0" name=""/>
        <dsp:cNvSpPr/>
      </dsp:nvSpPr>
      <dsp:spPr>
        <a:xfrm>
          <a:off x="2838420"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2838420" y="427097"/>
        <a:ext cx="139310" cy="148956"/>
      </dsp:txXfrm>
    </dsp:sp>
    <dsp:sp modelId="{FB4FEC22-08BE-4FC4-A22D-83F7D8A531D2}">
      <dsp:nvSpPr>
        <dsp:cNvPr id="0" name=""/>
        <dsp:cNvSpPr/>
      </dsp:nvSpPr>
      <dsp:spPr>
        <a:xfrm>
          <a:off x="3208018" y="0"/>
          <a:ext cx="1033186" cy="10031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80376C-B30B-4171-A271-20414BC64162}">
      <dsp:nvSpPr>
        <dsp:cNvPr id="0" name=""/>
        <dsp:cNvSpPr/>
      </dsp:nvSpPr>
      <dsp:spPr>
        <a:xfrm>
          <a:off x="3376211"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Patient is seen by Care Coordinator and taken to exam room</a:t>
          </a:r>
        </a:p>
      </dsp:txBody>
      <dsp:txXfrm>
        <a:off x="3405592" y="631272"/>
        <a:ext cx="974424" cy="944389"/>
      </dsp:txXfrm>
    </dsp:sp>
    <dsp:sp modelId="{72E069CB-4470-4DA0-A2B6-A192EBF6EDF3}">
      <dsp:nvSpPr>
        <dsp:cNvPr id="0" name=""/>
        <dsp:cNvSpPr/>
      </dsp:nvSpPr>
      <dsp:spPr>
        <a:xfrm>
          <a:off x="4440219"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440219" y="427097"/>
        <a:ext cx="139310" cy="148956"/>
      </dsp:txXfrm>
    </dsp:sp>
    <dsp:sp modelId="{20BDA77F-05B4-4106-8106-31234BB10AFA}">
      <dsp:nvSpPr>
        <dsp:cNvPr id="0" name=""/>
        <dsp:cNvSpPr/>
      </dsp:nvSpPr>
      <dsp:spPr>
        <a:xfrm>
          <a:off x="4809818" y="0"/>
          <a:ext cx="1033186" cy="100315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8AAB17-2130-4CB1-881F-178D6C64EA9B}">
      <dsp:nvSpPr>
        <dsp:cNvPr id="0" name=""/>
        <dsp:cNvSpPr/>
      </dsp:nvSpPr>
      <dsp:spPr>
        <a:xfrm>
          <a:off x="4978011"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Patient sees OB provider in exam room</a:t>
          </a:r>
        </a:p>
      </dsp:txBody>
      <dsp:txXfrm>
        <a:off x="5007392" y="631272"/>
        <a:ext cx="974424" cy="944389"/>
      </dsp:txXfrm>
    </dsp:sp>
    <dsp:sp modelId="{137B7CC2-5A60-48E5-9453-71B0AF270537}">
      <dsp:nvSpPr>
        <dsp:cNvPr id="0" name=""/>
        <dsp:cNvSpPr/>
      </dsp:nvSpPr>
      <dsp:spPr>
        <a:xfrm>
          <a:off x="6042019"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042019" y="427097"/>
        <a:ext cx="139310" cy="148956"/>
      </dsp:txXfrm>
    </dsp:sp>
    <dsp:sp modelId="{217477B5-7387-4A6F-8132-2329CA5AF16D}">
      <dsp:nvSpPr>
        <dsp:cNvPr id="0" name=""/>
        <dsp:cNvSpPr/>
      </dsp:nvSpPr>
      <dsp:spPr>
        <a:xfrm>
          <a:off x="6411617" y="0"/>
          <a:ext cx="1033186" cy="10031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1C2C9-79AF-439B-8526-E17F7E6DEA8B}">
      <dsp:nvSpPr>
        <dsp:cNvPr id="0" name=""/>
        <dsp:cNvSpPr/>
      </dsp:nvSpPr>
      <dsp:spPr>
        <a:xfrm>
          <a:off x="6579810"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Care Coordinator brings patient to hygiene room</a:t>
          </a:r>
        </a:p>
      </dsp:txBody>
      <dsp:txXfrm>
        <a:off x="6609191" y="631272"/>
        <a:ext cx="974424" cy="9443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AF6C-62CB-451A-8B43-0A0AB3B542F9}">
      <dsp:nvSpPr>
        <dsp:cNvPr id="0" name=""/>
        <dsp:cNvSpPr/>
      </dsp:nvSpPr>
      <dsp:spPr>
        <a:xfrm>
          <a:off x="44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56543-AF72-4D31-B8E3-5FB6AC9194BF}">
      <dsp:nvSpPr>
        <dsp:cNvPr id="0" name=""/>
        <dsp:cNvSpPr/>
      </dsp:nvSpPr>
      <dsp:spPr>
        <a:xfrm>
          <a:off x="1726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Hygienist walks patient to front desk and then completes tracking form</a:t>
          </a:r>
        </a:p>
      </dsp:txBody>
      <dsp:txXfrm>
        <a:off x="202873" y="821327"/>
        <a:ext cx="972664" cy="972664"/>
      </dsp:txXfrm>
    </dsp:sp>
    <dsp:sp modelId="{9F4A3E51-9CE0-45B4-9523-D9B1DD3C5E12}">
      <dsp:nvSpPr>
        <dsp:cNvPr id="0" name=""/>
        <dsp:cNvSpPr/>
      </dsp:nvSpPr>
      <dsp:spPr>
        <a:xfrm flipH="1">
          <a:off x="12366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296324" y="613269"/>
        <a:ext cx="139310" cy="148956"/>
      </dsp:txXfrm>
    </dsp:sp>
    <dsp:sp modelId="{134DBBE1-9B6F-4716-AA68-F5AD3F7F5346}">
      <dsp:nvSpPr>
        <dsp:cNvPr id="0" name=""/>
        <dsp:cNvSpPr/>
      </dsp:nvSpPr>
      <dsp:spPr>
        <a:xfrm>
          <a:off x="16062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06831-1D10-4258-BAD3-9085DB177892}">
      <dsp:nvSpPr>
        <dsp:cNvPr id="0" name=""/>
        <dsp:cNvSpPr/>
      </dsp:nvSpPr>
      <dsp:spPr>
        <a:xfrm>
          <a:off x="17744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Hygienist </a:t>
          </a:r>
          <a:r>
            <a:rPr lang="en-US" sz="900" kern="1200" dirty="0">
              <a:solidFill>
                <a:srgbClr val="FFFF00"/>
              </a:solidFill>
            </a:rPr>
            <a:t>educates patient </a:t>
          </a:r>
          <a:r>
            <a:rPr lang="en-US" sz="900" kern="1200" dirty="0"/>
            <a:t>on </a:t>
          </a:r>
          <a:r>
            <a:rPr lang="en-US" sz="900" kern="1200" dirty="0">
              <a:solidFill>
                <a:srgbClr val="FFFF00"/>
              </a:solidFill>
            </a:rPr>
            <a:t>home care, diet, disease transmission</a:t>
          </a:r>
          <a:r>
            <a:rPr lang="en-US" sz="900" kern="1200" dirty="0"/>
            <a:t>, etc.</a:t>
          </a:r>
        </a:p>
      </dsp:txBody>
      <dsp:txXfrm>
        <a:off x="1804673" y="821327"/>
        <a:ext cx="972664" cy="972664"/>
      </dsp:txXfrm>
    </dsp:sp>
    <dsp:sp modelId="{1EC2215D-50E0-4028-A0BF-C357A8550BA2}">
      <dsp:nvSpPr>
        <dsp:cNvPr id="0" name=""/>
        <dsp:cNvSpPr/>
      </dsp:nvSpPr>
      <dsp:spPr>
        <a:xfrm flipH="1">
          <a:off x="28384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2898124" y="613269"/>
        <a:ext cx="139310" cy="148956"/>
      </dsp:txXfrm>
    </dsp:sp>
    <dsp:sp modelId="{510BB34B-9ED3-4318-8370-A98D9AFDB614}">
      <dsp:nvSpPr>
        <dsp:cNvPr id="0" name=""/>
        <dsp:cNvSpPr/>
      </dsp:nvSpPr>
      <dsp:spPr>
        <a:xfrm>
          <a:off x="32080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41C289-0215-467E-9995-C93DE787703D}">
      <dsp:nvSpPr>
        <dsp:cNvPr id="0" name=""/>
        <dsp:cNvSpPr/>
      </dsp:nvSpPr>
      <dsp:spPr>
        <a:xfrm>
          <a:off x="33762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Hygienist completes oral screening and referral to dentist if needed</a:t>
          </a:r>
        </a:p>
      </dsp:txBody>
      <dsp:txXfrm>
        <a:off x="3406473" y="821327"/>
        <a:ext cx="972664" cy="972664"/>
      </dsp:txXfrm>
    </dsp:sp>
    <dsp:sp modelId="{2C80E3DE-D0FC-4575-A44E-A36BB839BC42}">
      <dsp:nvSpPr>
        <dsp:cNvPr id="0" name=""/>
        <dsp:cNvSpPr/>
      </dsp:nvSpPr>
      <dsp:spPr>
        <a:xfrm flipH="1">
          <a:off x="44402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4499924" y="613269"/>
        <a:ext cx="139310" cy="148956"/>
      </dsp:txXfrm>
    </dsp:sp>
    <dsp:sp modelId="{89436522-163A-4655-9FF8-EEA352EF5A2D}">
      <dsp:nvSpPr>
        <dsp:cNvPr id="0" name=""/>
        <dsp:cNvSpPr/>
      </dsp:nvSpPr>
      <dsp:spPr>
        <a:xfrm>
          <a:off x="4809818" y="171154"/>
          <a:ext cx="1033186" cy="1033186"/>
        </a:xfrm>
        <a:prstGeom prst="quadArrow">
          <a:avLst/>
        </a:prstGeom>
        <a:no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7063C-7616-4B73-9DCD-DC1B56A1EDC4}">
      <dsp:nvSpPr>
        <dsp:cNvPr id="0" name=""/>
        <dsp:cNvSpPr/>
      </dsp:nvSpPr>
      <dsp:spPr>
        <a:xfrm>
          <a:off x="4978012" y="284298"/>
          <a:ext cx="1033186" cy="1033186"/>
        </a:xfrm>
        <a:prstGeom prst="roundRect">
          <a:avLst>
            <a:gd name="adj" fmla="val 10000"/>
          </a:avLst>
        </a:prstGeom>
        <a:solidFill>
          <a:schemeClr val="accent6">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solidFill>
                <a:srgbClr val="002D72"/>
              </a:solidFill>
            </a:rPr>
            <a:t>Patient may either see OB provider or hygienist first</a:t>
          </a:r>
        </a:p>
      </dsp:txBody>
      <dsp:txXfrm>
        <a:off x="5008273" y="314559"/>
        <a:ext cx="972664" cy="972664"/>
      </dsp:txXfrm>
    </dsp:sp>
    <dsp:sp modelId="{0B41A830-07B4-477F-9C31-3F9308510F23}">
      <dsp:nvSpPr>
        <dsp:cNvPr id="0" name=""/>
        <dsp:cNvSpPr/>
      </dsp:nvSpPr>
      <dsp:spPr>
        <a:xfrm rot="217006" flipH="1">
          <a:off x="6041821" y="512095"/>
          <a:ext cx="199411" cy="248260"/>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6101584" y="563634"/>
        <a:ext cx="139588" cy="148956"/>
      </dsp:txXfrm>
    </dsp:sp>
    <dsp:sp modelId="{FF6185CA-7D79-4101-B2A8-C8FF3148ABDB}">
      <dsp:nvSpPr>
        <dsp:cNvPr id="0" name=""/>
        <dsp:cNvSpPr/>
      </dsp:nvSpPr>
      <dsp:spPr>
        <a:xfrm>
          <a:off x="6411618" y="422957"/>
          <a:ext cx="1033186" cy="327086"/>
        </a:xfrm>
        <a:prstGeom prst="leftArrow">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D0A3CD-0DD5-4B74-B6C1-4B938E5A75BF}">
      <dsp:nvSpPr>
        <dsp:cNvPr id="0" name=""/>
        <dsp:cNvSpPr/>
      </dsp:nvSpPr>
      <dsp:spPr>
        <a:xfrm rot="5400000" flipV="1">
          <a:off x="6409325" y="195346"/>
          <a:ext cx="1033186" cy="732074"/>
        </a:xfrm>
        <a:prstGeom prst="bentUpArrow">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en-US" sz="600" kern="1200" dirty="0"/>
        </a:p>
      </dsp:txBody>
      <dsp:txXfrm rot="10800000">
        <a:off x="6729608" y="424119"/>
        <a:ext cx="941677" cy="1830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AF6C-62CB-451A-8B43-0A0AB3B542F9}">
      <dsp:nvSpPr>
        <dsp:cNvPr id="0" name=""/>
        <dsp:cNvSpPr/>
      </dsp:nvSpPr>
      <dsp:spPr>
        <a:xfrm>
          <a:off x="4419" y="0"/>
          <a:ext cx="1033186" cy="10031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56543-AF72-4D31-B8E3-5FB6AC9194BF}">
      <dsp:nvSpPr>
        <dsp:cNvPr id="0" name=""/>
        <dsp:cNvSpPr/>
      </dsp:nvSpPr>
      <dsp:spPr>
        <a:xfrm>
          <a:off x="172612" y="601891"/>
          <a:ext cx="1033186" cy="1003151"/>
        </a:xfrm>
        <a:prstGeom prst="roundRect">
          <a:avLst>
            <a:gd name="adj" fmla="val 10000"/>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Hygienist (</a:t>
          </a:r>
          <a:r>
            <a:rPr lang="en-US" sz="800" kern="1200" dirty="0">
              <a:solidFill>
                <a:srgbClr val="FFFF00"/>
              </a:solidFill>
            </a:rPr>
            <a:t>or front desk</a:t>
          </a:r>
          <a:r>
            <a:rPr lang="en-US" sz="800" kern="1200" dirty="0"/>
            <a:t>) schedules OB patient for final visit (3-6 weeks post-partum)</a:t>
          </a:r>
        </a:p>
      </dsp:txBody>
      <dsp:txXfrm>
        <a:off x="201993" y="631272"/>
        <a:ext cx="974424" cy="944389"/>
      </dsp:txXfrm>
    </dsp:sp>
    <dsp:sp modelId="{91346A65-79CC-44D5-85AB-7079DC118835}">
      <dsp:nvSpPr>
        <dsp:cNvPr id="0" name=""/>
        <dsp:cNvSpPr/>
      </dsp:nvSpPr>
      <dsp:spPr>
        <a:xfrm>
          <a:off x="1236620"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236620" y="427097"/>
        <a:ext cx="139310" cy="148956"/>
      </dsp:txXfrm>
    </dsp:sp>
    <dsp:sp modelId="{41B5C3C5-72DC-45E5-9808-C9674120BE7F}">
      <dsp:nvSpPr>
        <dsp:cNvPr id="0" name=""/>
        <dsp:cNvSpPr/>
      </dsp:nvSpPr>
      <dsp:spPr>
        <a:xfrm>
          <a:off x="1606219" y="0"/>
          <a:ext cx="1033186" cy="100315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4E6F6F-44FF-4F07-99D0-A13403B6F6F1}">
      <dsp:nvSpPr>
        <dsp:cNvPr id="0" name=""/>
        <dsp:cNvSpPr/>
      </dsp:nvSpPr>
      <dsp:spPr>
        <a:xfrm>
          <a:off x="1774412" y="601891"/>
          <a:ext cx="1033186" cy="1003151"/>
        </a:xfrm>
        <a:prstGeom prst="roundRect">
          <a:avLst>
            <a:gd name="adj" fmla="val 10000"/>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Front desk checks patient in and attaches “DENTAL” card to encounters</a:t>
          </a:r>
        </a:p>
      </dsp:txBody>
      <dsp:txXfrm>
        <a:off x="1803793" y="631272"/>
        <a:ext cx="974424" cy="944389"/>
      </dsp:txXfrm>
    </dsp:sp>
    <dsp:sp modelId="{25AFA6CF-BDD7-4C8C-BE24-50E2BF507191}">
      <dsp:nvSpPr>
        <dsp:cNvPr id="0" name=""/>
        <dsp:cNvSpPr/>
      </dsp:nvSpPr>
      <dsp:spPr>
        <a:xfrm>
          <a:off x="2838420"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2838420" y="427097"/>
        <a:ext cx="139310" cy="148956"/>
      </dsp:txXfrm>
    </dsp:sp>
    <dsp:sp modelId="{FB4FEC22-08BE-4FC4-A22D-83F7D8A531D2}">
      <dsp:nvSpPr>
        <dsp:cNvPr id="0" name=""/>
        <dsp:cNvSpPr/>
      </dsp:nvSpPr>
      <dsp:spPr>
        <a:xfrm>
          <a:off x="3208018" y="0"/>
          <a:ext cx="1033186" cy="10031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80376C-B30B-4171-A271-20414BC64162}">
      <dsp:nvSpPr>
        <dsp:cNvPr id="0" name=""/>
        <dsp:cNvSpPr/>
      </dsp:nvSpPr>
      <dsp:spPr>
        <a:xfrm>
          <a:off x="3376211"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Patient is seen by Care Coordinator and taken to exam room</a:t>
          </a:r>
        </a:p>
      </dsp:txBody>
      <dsp:txXfrm>
        <a:off x="3405592" y="631272"/>
        <a:ext cx="974424" cy="944389"/>
      </dsp:txXfrm>
    </dsp:sp>
    <dsp:sp modelId="{72E069CB-4470-4DA0-A2B6-A192EBF6EDF3}">
      <dsp:nvSpPr>
        <dsp:cNvPr id="0" name=""/>
        <dsp:cNvSpPr/>
      </dsp:nvSpPr>
      <dsp:spPr>
        <a:xfrm>
          <a:off x="4440219"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440219" y="427097"/>
        <a:ext cx="139310" cy="148956"/>
      </dsp:txXfrm>
    </dsp:sp>
    <dsp:sp modelId="{20BDA77F-05B4-4106-8106-31234BB10AFA}">
      <dsp:nvSpPr>
        <dsp:cNvPr id="0" name=""/>
        <dsp:cNvSpPr/>
      </dsp:nvSpPr>
      <dsp:spPr>
        <a:xfrm>
          <a:off x="4809818" y="0"/>
          <a:ext cx="1033186" cy="100315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8AAB17-2130-4CB1-881F-178D6C64EA9B}">
      <dsp:nvSpPr>
        <dsp:cNvPr id="0" name=""/>
        <dsp:cNvSpPr/>
      </dsp:nvSpPr>
      <dsp:spPr>
        <a:xfrm>
          <a:off x="4978011"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Patient sees OB provider in exam room</a:t>
          </a:r>
        </a:p>
      </dsp:txBody>
      <dsp:txXfrm>
        <a:off x="5007392" y="631272"/>
        <a:ext cx="974424" cy="944389"/>
      </dsp:txXfrm>
    </dsp:sp>
    <dsp:sp modelId="{137B7CC2-5A60-48E5-9453-71B0AF270537}">
      <dsp:nvSpPr>
        <dsp:cNvPr id="0" name=""/>
        <dsp:cNvSpPr/>
      </dsp:nvSpPr>
      <dsp:spPr>
        <a:xfrm>
          <a:off x="6042019" y="377445"/>
          <a:ext cx="199014" cy="248260"/>
        </a:xfrm>
        <a:prstGeom prst="rightArrow">
          <a:avLst>
            <a:gd name="adj1" fmla="val 60000"/>
            <a:gd name="adj2" fmla="val 50000"/>
          </a:avLst>
        </a:prstGeom>
        <a:solidFill>
          <a:srgbClr val="002D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042019" y="427097"/>
        <a:ext cx="139310" cy="148956"/>
      </dsp:txXfrm>
    </dsp:sp>
    <dsp:sp modelId="{217477B5-7387-4A6F-8132-2329CA5AF16D}">
      <dsp:nvSpPr>
        <dsp:cNvPr id="0" name=""/>
        <dsp:cNvSpPr/>
      </dsp:nvSpPr>
      <dsp:spPr>
        <a:xfrm>
          <a:off x="6411617" y="0"/>
          <a:ext cx="1033186" cy="10031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1C2C9-79AF-439B-8526-E17F7E6DEA8B}">
      <dsp:nvSpPr>
        <dsp:cNvPr id="0" name=""/>
        <dsp:cNvSpPr/>
      </dsp:nvSpPr>
      <dsp:spPr>
        <a:xfrm>
          <a:off x="6579810" y="601891"/>
          <a:ext cx="1033186" cy="1003151"/>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Care Coordinator brings patient to hygiene room</a:t>
          </a:r>
        </a:p>
      </dsp:txBody>
      <dsp:txXfrm>
        <a:off x="6609191" y="631272"/>
        <a:ext cx="974424" cy="9443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AF6C-62CB-451A-8B43-0A0AB3B542F9}">
      <dsp:nvSpPr>
        <dsp:cNvPr id="0" name=""/>
        <dsp:cNvSpPr/>
      </dsp:nvSpPr>
      <dsp:spPr>
        <a:xfrm>
          <a:off x="44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56543-AF72-4D31-B8E3-5FB6AC9194BF}">
      <dsp:nvSpPr>
        <dsp:cNvPr id="0" name=""/>
        <dsp:cNvSpPr/>
      </dsp:nvSpPr>
      <dsp:spPr>
        <a:xfrm>
          <a:off x="1726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Hygienist walks patient to front desk and then completes tracking form</a:t>
          </a:r>
        </a:p>
      </dsp:txBody>
      <dsp:txXfrm>
        <a:off x="202873" y="821327"/>
        <a:ext cx="972664" cy="972664"/>
      </dsp:txXfrm>
    </dsp:sp>
    <dsp:sp modelId="{9F4A3E51-9CE0-45B4-9523-D9B1DD3C5E12}">
      <dsp:nvSpPr>
        <dsp:cNvPr id="0" name=""/>
        <dsp:cNvSpPr/>
      </dsp:nvSpPr>
      <dsp:spPr>
        <a:xfrm flipH="1">
          <a:off x="12366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296324" y="613269"/>
        <a:ext cx="139310" cy="148956"/>
      </dsp:txXfrm>
    </dsp:sp>
    <dsp:sp modelId="{134DBBE1-9B6F-4716-AA68-F5AD3F7F5346}">
      <dsp:nvSpPr>
        <dsp:cNvPr id="0" name=""/>
        <dsp:cNvSpPr/>
      </dsp:nvSpPr>
      <dsp:spPr>
        <a:xfrm>
          <a:off x="16062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06831-1D10-4258-BAD3-9085DB177892}">
      <dsp:nvSpPr>
        <dsp:cNvPr id="0" name=""/>
        <dsp:cNvSpPr/>
      </dsp:nvSpPr>
      <dsp:spPr>
        <a:xfrm>
          <a:off x="17744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Hygienist </a:t>
          </a:r>
          <a:r>
            <a:rPr lang="en-US" sz="900" kern="1200" dirty="0">
              <a:solidFill>
                <a:srgbClr val="FFFF00"/>
              </a:solidFill>
            </a:rPr>
            <a:t>educates patient </a:t>
          </a:r>
          <a:r>
            <a:rPr lang="en-US" sz="900" kern="1200" dirty="0"/>
            <a:t>on </a:t>
          </a:r>
          <a:r>
            <a:rPr lang="en-US" sz="900" kern="1200" dirty="0">
              <a:solidFill>
                <a:srgbClr val="FFFF00"/>
              </a:solidFill>
            </a:rPr>
            <a:t>treatment plan, oral care for baby</a:t>
          </a:r>
          <a:r>
            <a:rPr lang="en-US" sz="900" kern="1200" dirty="0"/>
            <a:t>, etc.</a:t>
          </a:r>
        </a:p>
      </dsp:txBody>
      <dsp:txXfrm>
        <a:off x="1804673" y="821327"/>
        <a:ext cx="972664" cy="972664"/>
      </dsp:txXfrm>
    </dsp:sp>
    <dsp:sp modelId="{1EC2215D-50E0-4028-A0BF-C357A8550BA2}">
      <dsp:nvSpPr>
        <dsp:cNvPr id="0" name=""/>
        <dsp:cNvSpPr/>
      </dsp:nvSpPr>
      <dsp:spPr>
        <a:xfrm flipH="1">
          <a:off x="28384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2898124" y="613269"/>
        <a:ext cx="139310" cy="148956"/>
      </dsp:txXfrm>
    </dsp:sp>
    <dsp:sp modelId="{510BB34B-9ED3-4318-8370-A98D9AFDB614}">
      <dsp:nvSpPr>
        <dsp:cNvPr id="0" name=""/>
        <dsp:cNvSpPr/>
      </dsp:nvSpPr>
      <dsp:spPr>
        <a:xfrm>
          <a:off x="3208019" y="171154"/>
          <a:ext cx="1033186" cy="10331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41C289-0215-467E-9995-C93DE787703D}">
      <dsp:nvSpPr>
        <dsp:cNvPr id="0" name=""/>
        <dsp:cNvSpPr/>
      </dsp:nvSpPr>
      <dsp:spPr>
        <a:xfrm>
          <a:off x="3376212" y="791066"/>
          <a:ext cx="1033186" cy="1033186"/>
        </a:xfrm>
        <a:prstGeom prst="roundRect">
          <a:avLst>
            <a:gd name="adj" fmla="val 10000"/>
          </a:avLst>
        </a:prstGeom>
        <a:solidFill>
          <a:srgbClr val="A6093D"/>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Hygienist completes oral screening and referral to dentist if needed</a:t>
          </a:r>
        </a:p>
      </dsp:txBody>
      <dsp:txXfrm>
        <a:off x="3406473" y="821327"/>
        <a:ext cx="972664" cy="972664"/>
      </dsp:txXfrm>
    </dsp:sp>
    <dsp:sp modelId="{2C80E3DE-D0FC-4575-A44E-A36BB839BC42}">
      <dsp:nvSpPr>
        <dsp:cNvPr id="0" name=""/>
        <dsp:cNvSpPr/>
      </dsp:nvSpPr>
      <dsp:spPr>
        <a:xfrm flipH="1">
          <a:off x="4440220" y="563617"/>
          <a:ext cx="199014" cy="248260"/>
        </a:xfrm>
        <a:prstGeom prst="rightArrow">
          <a:avLst>
            <a:gd name="adj1" fmla="val 60000"/>
            <a:gd name="adj2" fmla="val 50000"/>
          </a:avLst>
        </a:prstGeom>
        <a:solidFill>
          <a:srgbClr val="A6093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4499924" y="613269"/>
        <a:ext cx="139310" cy="148956"/>
      </dsp:txXfrm>
    </dsp:sp>
    <dsp:sp modelId="{89436522-163A-4655-9FF8-EEA352EF5A2D}">
      <dsp:nvSpPr>
        <dsp:cNvPr id="0" name=""/>
        <dsp:cNvSpPr/>
      </dsp:nvSpPr>
      <dsp:spPr>
        <a:xfrm>
          <a:off x="4809818" y="171154"/>
          <a:ext cx="1033186" cy="1033186"/>
        </a:xfrm>
        <a:prstGeom prst="quadArrow">
          <a:avLst/>
        </a:prstGeom>
        <a:no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7063C-7616-4B73-9DCD-DC1B56A1EDC4}">
      <dsp:nvSpPr>
        <dsp:cNvPr id="0" name=""/>
        <dsp:cNvSpPr/>
      </dsp:nvSpPr>
      <dsp:spPr>
        <a:xfrm>
          <a:off x="4978012" y="284298"/>
          <a:ext cx="1033186" cy="1033186"/>
        </a:xfrm>
        <a:prstGeom prst="roundRect">
          <a:avLst>
            <a:gd name="adj" fmla="val 10000"/>
          </a:avLst>
        </a:prstGeom>
        <a:solidFill>
          <a:schemeClr val="accent6">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solidFill>
                <a:srgbClr val="002D72"/>
              </a:solidFill>
            </a:rPr>
            <a:t>Patient may either see OB provider or hygienist first</a:t>
          </a:r>
        </a:p>
      </dsp:txBody>
      <dsp:txXfrm>
        <a:off x="5008273" y="314559"/>
        <a:ext cx="972664" cy="972664"/>
      </dsp:txXfrm>
    </dsp:sp>
    <dsp:sp modelId="{0B41A830-07B4-477F-9C31-3F9308510F23}">
      <dsp:nvSpPr>
        <dsp:cNvPr id="0" name=""/>
        <dsp:cNvSpPr/>
      </dsp:nvSpPr>
      <dsp:spPr>
        <a:xfrm rot="217006" flipH="1">
          <a:off x="6041821" y="512095"/>
          <a:ext cx="199411" cy="248260"/>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6101584" y="563634"/>
        <a:ext cx="139588" cy="148956"/>
      </dsp:txXfrm>
    </dsp:sp>
    <dsp:sp modelId="{FF6185CA-7D79-4101-B2A8-C8FF3148ABDB}">
      <dsp:nvSpPr>
        <dsp:cNvPr id="0" name=""/>
        <dsp:cNvSpPr/>
      </dsp:nvSpPr>
      <dsp:spPr>
        <a:xfrm>
          <a:off x="6411618" y="422957"/>
          <a:ext cx="1033186" cy="327086"/>
        </a:xfrm>
        <a:prstGeom prst="leftArrow">
          <a:avLst/>
        </a:prstGeom>
        <a:solidFill>
          <a:srgbClr val="002D7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D0A3CD-0DD5-4B74-B6C1-4B938E5A75BF}">
      <dsp:nvSpPr>
        <dsp:cNvPr id="0" name=""/>
        <dsp:cNvSpPr/>
      </dsp:nvSpPr>
      <dsp:spPr>
        <a:xfrm rot="5400000" flipV="1">
          <a:off x="6409325" y="195346"/>
          <a:ext cx="1033186" cy="732074"/>
        </a:xfrm>
        <a:prstGeom prst="bentUpArrow">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en-US" sz="600" kern="1200" dirty="0"/>
        </a:p>
      </dsp:txBody>
      <dsp:txXfrm rot="10800000">
        <a:off x="6729608" y="424119"/>
        <a:ext cx="941677" cy="1830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0EAE8-D1C8-43CD-86A2-7E15E2EFB743}">
      <dsp:nvSpPr>
        <dsp:cNvPr id="0" name=""/>
        <dsp:cNvSpPr/>
      </dsp:nvSpPr>
      <dsp:spPr>
        <a:xfrm>
          <a:off x="617219" y="0"/>
          <a:ext cx="6995160" cy="36576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A460A-B0F0-4F9C-8DE0-2D3EAF0B152D}">
      <dsp:nvSpPr>
        <dsp:cNvPr id="0" name=""/>
        <dsp:cNvSpPr/>
      </dsp:nvSpPr>
      <dsp:spPr>
        <a:xfrm>
          <a:off x="6230" y="1097279"/>
          <a:ext cx="778758" cy="1463040"/>
        </a:xfrm>
        <a:prstGeom prst="roundRect">
          <a:avLst/>
        </a:prstGeom>
        <a:solidFill>
          <a:schemeClr val="accent1">
            <a:shade val="8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a:t>Overview of Project – 1</a:t>
          </a:r>
          <a:r>
            <a:rPr lang="en-US" sz="900" b="1" kern="1200" baseline="30000" dirty="0"/>
            <a:t>st</a:t>
          </a:r>
          <a:r>
            <a:rPr lang="en-US" sz="900" b="1" kern="1200" dirty="0"/>
            <a:t> visit with the pregnant patient</a:t>
          </a:r>
        </a:p>
      </dsp:txBody>
      <dsp:txXfrm>
        <a:off x="44246" y="1135295"/>
        <a:ext cx="702726" cy="1387008"/>
      </dsp:txXfrm>
    </dsp:sp>
    <dsp:sp modelId="{ED445EF2-1C80-4282-BB60-15A3DC27DA49}">
      <dsp:nvSpPr>
        <dsp:cNvPr id="0" name=""/>
        <dsp:cNvSpPr/>
      </dsp:nvSpPr>
      <dsp:spPr>
        <a:xfrm>
          <a:off x="938794" y="1122810"/>
          <a:ext cx="948729" cy="1463040"/>
        </a:xfrm>
        <a:prstGeom prst="roundRect">
          <a:avLst/>
        </a:prstGeom>
        <a:solidFill>
          <a:schemeClr val="accent1">
            <a:shade val="80000"/>
            <a:hueOff val="38281"/>
            <a:satOff val="-549"/>
            <a:lumOff val="3202"/>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Step #1 – </a:t>
          </a:r>
          <a:r>
            <a:rPr lang="en-US" sz="800" kern="1200" dirty="0"/>
            <a:t>Implementing the SCM test (Slides 37-38)</a:t>
          </a:r>
        </a:p>
      </dsp:txBody>
      <dsp:txXfrm>
        <a:off x="985107" y="1169123"/>
        <a:ext cx="856103" cy="1370414"/>
      </dsp:txXfrm>
    </dsp:sp>
    <dsp:sp modelId="{07A8B81A-DD75-4262-A0A2-1AF805471DA5}">
      <dsp:nvSpPr>
        <dsp:cNvPr id="0" name=""/>
        <dsp:cNvSpPr/>
      </dsp:nvSpPr>
      <dsp:spPr>
        <a:xfrm>
          <a:off x="1966607" y="1113197"/>
          <a:ext cx="778758" cy="1463040"/>
        </a:xfrm>
        <a:prstGeom prst="roundRect">
          <a:avLst/>
        </a:prstGeom>
        <a:solidFill>
          <a:schemeClr val="accent1">
            <a:shade val="80000"/>
            <a:hueOff val="76561"/>
            <a:satOff val="-1098"/>
            <a:lumOff val="640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Step #2 – </a:t>
          </a:r>
          <a:r>
            <a:rPr lang="en-US" sz="800" kern="1200" dirty="0"/>
            <a:t>Explaining the role of plaque</a:t>
          </a:r>
        </a:p>
        <a:p>
          <a:pPr lvl="0" algn="ctr" defTabSz="355600">
            <a:lnSpc>
              <a:spcPct val="90000"/>
            </a:lnSpc>
            <a:spcBef>
              <a:spcPct val="0"/>
            </a:spcBef>
            <a:spcAft>
              <a:spcPct val="35000"/>
            </a:spcAft>
          </a:pPr>
          <a:r>
            <a:rPr lang="en-US" sz="800" kern="1200" dirty="0"/>
            <a:t>(Slide 39)</a:t>
          </a:r>
        </a:p>
      </dsp:txBody>
      <dsp:txXfrm>
        <a:off x="2004623" y="1151213"/>
        <a:ext cx="702726" cy="1387008"/>
      </dsp:txXfrm>
    </dsp:sp>
    <dsp:sp modelId="{6EEA6C4D-8F2E-4A19-927B-D4CFCAE2B6E2}">
      <dsp:nvSpPr>
        <dsp:cNvPr id="0" name=""/>
        <dsp:cNvSpPr/>
      </dsp:nvSpPr>
      <dsp:spPr>
        <a:xfrm>
          <a:off x="2867395" y="1110476"/>
          <a:ext cx="778758" cy="1463040"/>
        </a:xfrm>
        <a:prstGeom prst="roundRect">
          <a:avLst/>
        </a:prstGeom>
        <a:solidFill>
          <a:schemeClr val="accent1">
            <a:shade val="80000"/>
            <a:hueOff val="114842"/>
            <a:satOff val="-1647"/>
            <a:lumOff val="9606"/>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Step #3 –</a:t>
          </a:r>
          <a:r>
            <a:rPr lang="en-US" sz="800" kern="1200" dirty="0"/>
            <a:t> Discuss importance of Oral Hygiene (Slides 40-41)</a:t>
          </a:r>
        </a:p>
      </dsp:txBody>
      <dsp:txXfrm>
        <a:off x="2905411" y="1148492"/>
        <a:ext cx="702726" cy="1387008"/>
      </dsp:txXfrm>
    </dsp:sp>
    <dsp:sp modelId="{4E4FA910-D20E-48F0-902E-1F99F58B170D}">
      <dsp:nvSpPr>
        <dsp:cNvPr id="0" name=""/>
        <dsp:cNvSpPr/>
      </dsp:nvSpPr>
      <dsp:spPr>
        <a:xfrm>
          <a:off x="3810406" y="1097279"/>
          <a:ext cx="778758" cy="1463040"/>
        </a:xfrm>
        <a:prstGeom prst="roundRect">
          <a:avLst/>
        </a:prstGeom>
        <a:solidFill>
          <a:schemeClr val="accent1">
            <a:shade val="80000"/>
            <a:hueOff val="153123"/>
            <a:satOff val="-2196"/>
            <a:lumOff val="1280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Step #4 – </a:t>
          </a:r>
          <a:r>
            <a:rPr lang="en-US" sz="800" kern="1200" dirty="0"/>
            <a:t>Discuss transmission of bacteria mother-to-child </a:t>
          </a:r>
          <a:br>
            <a:rPr lang="en-US" sz="800" kern="1200" dirty="0"/>
          </a:br>
          <a:r>
            <a:rPr lang="en-US" sz="800" kern="1200" dirty="0"/>
            <a:t>(Slide 42)</a:t>
          </a:r>
        </a:p>
      </dsp:txBody>
      <dsp:txXfrm>
        <a:off x="3848422" y="1135295"/>
        <a:ext cx="702726" cy="1387008"/>
      </dsp:txXfrm>
    </dsp:sp>
    <dsp:sp modelId="{E0B18013-5D6A-4746-B742-254777B212D5}">
      <dsp:nvSpPr>
        <dsp:cNvPr id="0" name=""/>
        <dsp:cNvSpPr/>
      </dsp:nvSpPr>
      <dsp:spPr>
        <a:xfrm>
          <a:off x="4718957" y="1097279"/>
          <a:ext cx="778758" cy="1463040"/>
        </a:xfrm>
        <a:prstGeom prst="roundRect">
          <a:avLst/>
        </a:prstGeom>
        <a:solidFill>
          <a:schemeClr val="accent1">
            <a:shade val="80000"/>
            <a:hueOff val="191404"/>
            <a:satOff val="-2745"/>
            <a:lumOff val="1600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Step #5 – </a:t>
          </a:r>
          <a:r>
            <a:rPr lang="en-US" sz="800" kern="1200" dirty="0"/>
            <a:t>Ask how cavity causing bacteria are passed to a child </a:t>
          </a:r>
          <a:br>
            <a:rPr lang="en-US" sz="800" kern="1200" dirty="0"/>
          </a:br>
          <a:r>
            <a:rPr lang="en-US" sz="800" kern="1200" dirty="0"/>
            <a:t>(Slide 42)</a:t>
          </a:r>
        </a:p>
      </dsp:txBody>
      <dsp:txXfrm>
        <a:off x="4756973" y="1135295"/>
        <a:ext cx="702726" cy="1387008"/>
      </dsp:txXfrm>
    </dsp:sp>
    <dsp:sp modelId="{67125699-35C8-432A-B458-4E0323D33B91}">
      <dsp:nvSpPr>
        <dsp:cNvPr id="0" name=""/>
        <dsp:cNvSpPr/>
      </dsp:nvSpPr>
      <dsp:spPr>
        <a:xfrm>
          <a:off x="5627508" y="1097279"/>
          <a:ext cx="778758" cy="1463040"/>
        </a:xfrm>
        <a:prstGeom prst="roundRect">
          <a:avLst/>
        </a:prstGeom>
        <a:solidFill>
          <a:schemeClr val="accent1">
            <a:shade val="80000"/>
            <a:hueOff val="229684"/>
            <a:satOff val="-3294"/>
            <a:lumOff val="1921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Step #6 – </a:t>
          </a:r>
          <a:r>
            <a:rPr lang="en-US" sz="800" kern="1200" dirty="0"/>
            <a:t>Patient education of how to minimize transmission of bacteria (Slide 42)</a:t>
          </a:r>
        </a:p>
      </dsp:txBody>
      <dsp:txXfrm>
        <a:off x="5665524" y="1135295"/>
        <a:ext cx="702726" cy="1387008"/>
      </dsp:txXfrm>
    </dsp:sp>
    <dsp:sp modelId="{D141503C-8D10-49E1-9834-BB0453DA96E3}">
      <dsp:nvSpPr>
        <dsp:cNvPr id="0" name=""/>
        <dsp:cNvSpPr/>
      </dsp:nvSpPr>
      <dsp:spPr>
        <a:xfrm>
          <a:off x="6536060" y="1097279"/>
          <a:ext cx="778758" cy="1463040"/>
        </a:xfrm>
        <a:prstGeom prst="roundRect">
          <a:avLst/>
        </a:prstGeom>
        <a:solidFill>
          <a:schemeClr val="accent1">
            <a:shade val="80000"/>
            <a:hueOff val="267965"/>
            <a:satOff val="-3843"/>
            <a:lumOff val="22413"/>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Step #7 – </a:t>
          </a:r>
          <a:r>
            <a:rPr lang="en-US" sz="800" kern="1200" dirty="0"/>
            <a:t>Check SCM test result (+ or -) and discuss with patient</a:t>
          </a:r>
          <a:br>
            <a:rPr lang="en-US" sz="800" kern="1200" dirty="0"/>
          </a:br>
          <a:r>
            <a:rPr lang="en-US" sz="800" kern="1200" dirty="0"/>
            <a:t>(Slide 43)</a:t>
          </a:r>
        </a:p>
      </dsp:txBody>
      <dsp:txXfrm>
        <a:off x="6574076" y="1135295"/>
        <a:ext cx="702726" cy="1387008"/>
      </dsp:txXfrm>
    </dsp:sp>
    <dsp:sp modelId="{14E8DD1D-2AEB-4828-8578-C2FEDD90F5A5}">
      <dsp:nvSpPr>
        <dsp:cNvPr id="0" name=""/>
        <dsp:cNvSpPr/>
      </dsp:nvSpPr>
      <dsp:spPr>
        <a:xfrm>
          <a:off x="7444611" y="1097279"/>
          <a:ext cx="778758" cy="1463040"/>
        </a:xfrm>
        <a:prstGeom prst="roundRect">
          <a:avLst/>
        </a:prstGeom>
        <a:solidFill>
          <a:schemeClr val="accent1">
            <a:shade val="80000"/>
            <a:hueOff val="306246"/>
            <a:satOff val="-4392"/>
            <a:lumOff val="25615"/>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a:t>Provide handout to patient to take home with them on oral hygiene </a:t>
          </a:r>
        </a:p>
      </dsp:txBody>
      <dsp:txXfrm>
        <a:off x="7482627" y="1135295"/>
        <a:ext cx="702726" cy="138700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10C39F-3666-47CA-B7E3-61BBF0998B86}" type="datetimeFigureOut">
              <a:rPr lang="en-US" smtClean="0"/>
              <a:t>12/13/2017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788B2-02DC-4B0A-BA4A-566D5B1962FC}" type="slidenum">
              <a:rPr lang="en-US" smtClean="0"/>
              <a:t>‹#›</a:t>
            </a:fld>
            <a:endParaRPr lang="en-US"/>
          </a:p>
        </p:txBody>
      </p:sp>
    </p:spTree>
    <p:extLst>
      <p:ext uri="{BB962C8B-B14F-4D97-AF65-F5344CB8AC3E}">
        <p14:creationId xmlns:p14="http://schemas.microsoft.com/office/powerpoint/2010/main" val="4198209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26E20-1DAA-4B2E-9F9D-7B3B77FD1B15}" type="slidenum">
              <a:rPr lang="en-US" smtClean="0"/>
              <a:t>8</a:t>
            </a:fld>
            <a:endParaRPr lang="en-US"/>
          </a:p>
        </p:txBody>
      </p:sp>
    </p:spTree>
    <p:extLst>
      <p:ext uri="{BB962C8B-B14F-4D97-AF65-F5344CB8AC3E}">
        <p14:creationId xmlns:p14="http://schemas.microsoft.com/office/powerpoint/2010/main" val="17317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26E20-1DAA-4B2E-9F9D-7B3B77FD1B15}" type="slidenum">
              <a:rPr lang="en-US" smtClean="0"/>
              <a:t>10</a:t>
            </a:fld>
            <a:endParaRPr lang="en-US"/>
          </a:p>
        </p:txBody>
      </p:sp>
    </p:spTree>
    <p:extLst>
      <p:ext uri="{BB962C8B-B14F-4D97-AF65-F5344CB8AC3E}">
        <p14:creationId xmlns:p14="http://schemas.microsoft.com/office/powerpoint/2010/main" val="293220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26E20-1DAA-4B2E-9F9D-7B3B77FD1B15}" type="slidenum">
              <a:rPr lang="en-US" smtClean="0"/>
              <a:t>16</a:t>
            </a:fld>
            <a:endParaRPr lang="en-US"/>
          </a:p>
        </p:txBody>
      </p:sp>
    </p:spTree>
    <p:extLst>
      <p:ext uri="{BB962C8B-B14F-4D97-AF65-F5344CB8AC3E}">
        <p14:creationId xmlns:p14="http://schemas.microsoft.com/office/powerpoint/2010/main" val="389743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26E20-1DAA-4B2E-9F9D-7B3B77FD1B15}" type="slidenum">
              <a:rPr lang="en-US" smtClean="0"/>
              <a:t>56</a:t>
            </a:fld>
            <a:endParaRPr lang="en-US"/>
          </a:p>
        </p:txBody>
      </p:sp>
    </p:spTree>
    <p:extLst>
      <p:ext uri="{BB962C8B-B14F-4D97-AF65-F5344CB8AC3E}">
        <p14:creationId xmlns:p14="http://schemas.microsoft.com/office/powerpoint/2010/main" val="281711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1"/>
            <a:ext cx="7848600" cy="1445419"/>
          </a:xfrm>
        </p:spPr>
        <p:txBody>
          <a:bodyPr anchor="b">
            <a:noAutofit/>
          </a:bodyPr>
          <a:lstStyle>
            <a:lvl1pPr>
              <a:defRPr sz="5400" cap="all" baseline="0">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latin typeface="Segoe UI Light" panose="020B0502040204020203" pitchFamily="34" charset="0"/>
                <a:cs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227EF2-3979-4523-BB87-50B9C804A097}" type="datetimeFigureOut">
              <a:rPr lang="en-US" smtClean="0"/>
              <a:t>12/13/2017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t>‹#›</a:t>
            </a:fld>
            <a:endParaRPr lang="en-US"/>
          </a:p>
        </p:txBody>
      </p:sp>
      <p:cxnSp>
        <p:nvCxnSpPr>
          <p:cNvPr id="8" name="Straight Connector 7"/>
          <p:cNvCxnSpPr/>
          <p:nvPr/>
        </p:nvCxnSpPr>
        <p:spPr>
          <a:xfrm>
            <a:off x="685800" y="2548891"/>
            <a:ext cx="7848600" cy="11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hit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t>12/13/2017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t>‹#›</a:t>
            </a:fld>
            <a:endParaRPr lang="en-US"/>
          </a:p>
        </p:txBody>
      </p:sp>
      <p:sp>
        <p:nvSpPr>
          <p:cNvPr id="5" name="Rectangle 4"/>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6188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solidFill>
                  <a:srgbClr val="002D72"/>
                </a:solidFill>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atin typeface="Malgun Gothic" panose="020B0503020000020004" pitchFamily="34" charset="-127"/>
                <a:ea typeface="Malgun Gothic" panose="020B0503020000020004" pitchFamily="34" charset="-127"/>
              </a:defRPr>
            </a:lvl1pPr>
            <a:lvl2pPr>
              <a:defRPr sz="2800">
                <a:latin typeface="Malgun Gothic" panose="020B0503020000020004" pitchFamily="34" charset="-127"/>
                <a:ea typeface="Malgun Gothic" panose="020B0503020000020004" pitchFamily="34" charset="-127"/>
              </a:defRPr>
            </a:lvl2pPr>
            <a:lvl3pPr>
              <a:defRPr sz="2400">
                <a:latin typeface="Malgun Gothic" panose="020B0503020000020004" pitchFamily="34" charset="-127"/>
                <a:ea typeface="Malgun Gothic" panose="020B0503020000020004" pitchFamily="34" charset="-127"/>
              </a:defRPr>
            </a:lvl3pPr>
            <a:lvl4pPr>
              <a:defRPr sz="2000">
                <a:latin typeface="Malgun Gothic" panose="020B0503020000020004" pitchFamily="34" charset="-127"/>
                <a:ea typeface="Malgun Gothic" panose="020B0503020000020004" pitchFamily="34" charset="-127"/>
              </a:defRPr>
            </a:lvl4pPr>
            <a:lvl5pPr>
              <a:defRPr sz="2000">
                <a:latin typeface="Malgun Gothic" panose="020B0503020000020004" pitchFamily="34" charset="-127"/>
                <a:ea typeface="Malgun Gothic" panose="020B0503020000020004" pitchFamily="34" charset="-127"/>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597916"/>
            <a:ext cx="2139696" cy="3182711"/>
          </a:xfrm>
        </p:spPr>
        <p:txBody>
          <a:bodyPr/>
          <a:lstStyle>
            <a:lvl1pPr marL="0" indent="0">
              <a:buNone/>
              <a:defRPr sz="1400">
                <a:latin typeface="Malgun Gothic" panose="020B0503020000020004" pitchFamily="34" charset="-127"/>
                <a:ea typeface="Malgun Gothic" panose="020B0503020000020004" pitchFamily="34" charset="-12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7EF2-3979-4523-BB87-50B9C804A097}"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19845-BABB-486F-8F46-CA0C8D4E9AF3}" type="slidenum">
              <a:rPr lang="en-US" smtClean="0"/>
              <a:t>‹#›</a:t>
            </a:fld>
            <a:endParaRPr lang="en-US"/>
          </a:p>
        </p:txBody>
      </p:sp>
      <p:cxnSp>
        <p:nvCxnSpPr>
          <p:cNvPr id="9" name="Straight Connector 8"/>
          <p:cNvCxnSpPr/>
          <p:nvPr/>
        </p:nvCxnSpPr>
        <p:spPr>
          <a:xfrm rot="5400000">
            <a:off x="684114" y="2684956"/>
            <a:ext cx="4183380" cy="1588"/>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atin typeface="Malgun Gothic" panose="020B0503020000020004" pitchFamily="34" charset="-127"/>
                <a:ea typeface="Malgun Gothic" panose="020B0503020000020004" pitchFamily="34" charset="-12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atin typeface="Malgun Gothic" panose="020B0503020000020004" pitchFamily="34" charset="-127"/>
                <a:ea typeface="Malgun Gothic" panose="020B0503020000020004" pitchFamily="34" charset="-12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7EF2-3979-4523-BB87-50B9C804A097}"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27EF2-3979-4523-BB87-50B9C804A097}"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lvl1pPr>
              <a:defRPr>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227EF2-3979-4523-BB87-50B9C804A097}"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algun Gothic" panose="020B0503020000020004" pitchFamily="34" charset="-127"/>
                <a:ea typeface="Malgun Gothic" panose="020B0503020000020004" pitchFamily="34" charset="-127"/>
              </a:defRPr>
            </a:lvl1pPr>
            <a:lvl2pPr>
              <a:defRPr>
                <a:latin typeface="Malgun Gothic" panose="020B0503020000020004" pitchFamily="34" charset="-127"/>
                <a:ea typeface="Malgun Gothic" panose="020B0503020000020004" pitchFamily="34" charset="-127"/>
              </a:defRPr>
            </a:lvl2pPr>
            <a:lvl3pPr>
              <a:defRPr>
                <a:latin typeface="Malgun Gothic" panose="020B0503020000020004" pitchFamily="34" charset="-127"/>
                <a:ea typeface="Malgun Gothic" panose="020B0503020000020004" pitchFamily="34" charset="-127"/>
              </a:defRPr>
            </a:lvl3pPr>
            <a:lvl4pPr>
              <a:defRPr>
                <a:latin typeface="Malgun Gothic" panose="020B0503020000020004" pitchFamily="34" charset="-127"/>
                <a:ea typeface="Malgun Gothic" panose="020B0503020000020004" pitchFamily="34" charset="-127"/>
              </a:defRPr>
            </a:lvl4pPr>
            <a:lvl5pPr>
              <a:defRPr>
                <a:latin typeface="Malgun Gothic" panose="020B0503020000020004" pitchFamily="34" charset="-127"/>
                <a:ea typeface="Malgun Gothic" panose="020B0503020000020004" pitchFamily="34" charset="-12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27EF2-3979-4523-BB87-50B9C804A097}"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ighligh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807"/>
            <a:ext cx="8229600" cy="2570813"/>
          </a:xfrm>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1227EF2-3979-4523-BB87-50B9C804A097}" type="datetimeFigureOut">
              <a:rPr lang="en-US" smtClean="0"/>
              <a:t>12/13/2017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19845-BABB-486F-8F46-CA0C8D4E9AF3}" type="slidenum">
              <a:rPr lang="en-US" smtClean="0"/>
              <a:t>‹#›</a:t>
            </a:fld>
            <a:endParaRPr lang="en-US"/>
          </a:p>
        </p:txBody>
      </p:sp>
    </p:spTree>
    <p:extLst>
      <p:ext uri="{BB962C8B-B14F-4D97-AF65-F5344CB8AC3E}">
        <p14:creationId xmlns:p14="http://schemas.microsoft.com/office/powerpoint/2010/main" val="24205640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4800" b="0" cap="all">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3561160"/>
            <a:ext cx="7772400" cy="1125140"/>
          </a:xfrm>
        </p:spPr>
        <p:txBody>
          <a:bodyPr anchor="t">
            <a:normAutofit/>
          </a:bodyPr>
          <a:lstStyle>
            <a:lvl1pPr marL="0" indent="0">
              <a:buNone/>
              <a:defRPr sz="2400">
                <a:solidFill>
                  <a:schemeClr val="tx2"/>
                </a:solidFill>
                <a:latin typeface="Segoe UI Light" panose="020B0502040204020203" pitchFamily="34" charset="0"/>
                <a:cs typeface="Segoe UI Light" panose="020B05020402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227EF2-3979-4523-BB87-50B9C804A097}"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19845-BABB-486F-8F46-CA0C8D4E9AF3}" type="slidenum">
              <a:rPr lang="en-US" smtClean="0"/>
              <a:t>‹#›</a:t>
            </a:fld>
            <a:endParaRPr lang="en-US"/>
          </a:p>
        </p:txBody>
      </p:sp>
      <p:cxnSp>
        <p:nvCxnSpPr>
          <p:cNvPr id="7" name="Straight Connector 6"/>
          <p:cNvCxnSpPr/>
          <p:nvPr/>
        </p:nvCxnSpPr>
        <p:spPr>
          <a:xfrm>
            <a:off x="731520" y="3449575"/>
            <a:ext cx="7848600" cy="11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D72"/>
                </a:solidFill>
                <a:latin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55014"/>
            <a:ext cx="4038600" cy="3538728"/>
          </a:xfrm>
        </p:spPr>
        <p:txBody>
          <a:bodyPr/>
          <a:lstStyle>
            <a:lvl1pPr>
              <a:defRPr sz="2800">
                <a:latin typeface="Malgun Gothic" panose="020B0503020000020004" pitchFamily="34" charset="-127"/>
                <a:ea typeface="Malgun Gothic" panose="020B0503020000020004" pitchFamily="34" charset="-127"/>
              </a:defRPr>
            </a:lvl1pPr>
            <a:lvl2pPr>
              <a:defRPr sz="2400">
                <a:latin typeface="Malgun Gothic" panose="020B0503020000020004" pitchFamily="34" charset="-127"/>
                <a:ea typeface="Malgun Gothic" panose="020B0503020000020004" pitchFamily="34" charset="-127"/>
              </a:defRPr>
            </a:lvl2pPr>
            <a:lvl3pPr>
              <a:defRPr sz="2000">
                <a:latin typeface="Malgun Gothic" panose="020B0503020000020004" pitchFamily="34" charset="-127"/>
                <a:ea typeface="Malgun Gothic" panose="020B0503020000020004" pitchFamily="34" charset="-127"/>
              </a:defRPr>
            </a:lvl3pPr>
            <a:lvl4pPr>
              <a:defRPr sz="1800">
                <a:latin typeface="Malgun Gothic" panose="020B0503020000020004" pitchFamily="34" charset="-127"/>
                <a:ea typeface="Malgun Gothic" panose="020B0503020000020004" pitchFamily="34" charset="-127"/>
              </a:defRPr>
            </a:lvl4pPr>
            <a:lvl5pPr>
              <a:defRPr sz="1800">
                <a:latin typeface="Malgun Gothic" panose="020B0503020000020004" pitchFamily="34" charset="-127"/>
                <a:ea typeface="Malgun Gothic" panose="020B0503020000020004" pitchFamily="34" charset="-127"/>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atin typeface="Malgun Gothic" panose="020B0503020000020004" pitchFamily="34" charset="-127"/>
                <a:ea typeface="Malgun Gothic" panose="020B0503020000020004" pitchFamily="34" charset="-127"/>
              </a:defRPr>
            </a:lvl1pPr>
            <a:lvl2pPr>
              <a:defRPr sz="2400">
                <a:latin typeface="Malgun Gothic" panose="020B0503020000020004" pitchFamily="34" charset="-127"/>
                <a:ea typeface="Malgun Gothic" panose="020B0503020000020004" pitchFamily="34" charset="-127"/>
              </a:defRPr>
            </a:lvl2pPr>
            <a:lvl3pPr>
              <a:defRPr sz="2000">
                <a:latin typeface="Malgun Gothic" panose="020B0503020000020004" pitchFamily="34" charset="-127"/>
                <a:ea typeface="Malgun Gothic" panose="020B0503020000020004" pitchFamily="34" charset="-127"/>
              </a:defRPr>
            </a:lvl3pPr>
            <a:lvl4pPr>
              <a:defRPr sz="1800">
                <a:latin typeface="Malgun Gothic" panose="020B0503020000020004" pitchFamily="34" charset="-127"/>
                <a:ea typeface="Malgun Gothic" panose="020B0503020000020004" pitchFamily="34" charset="-127"/>
              </a:defRPr>
            </a:lvl4pPr>
            <a:lvl5pPr>
              <a:defRPr sz="1800">
                <a:latin typeface="Malgun Gothic" panose="020B0503020000020004" pitchFamily="34" charset="-127"/>
                <a:ea typeface="Malgun Gothic" panose="020B0503020000020004" pitchFamily="34" charset="-127"/>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227EF2-3979-4523-BB87-50B9C804A097}"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57301"/>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latin typeface="Malgun Gothic" panose="020B0503020000020004" pitchFamily="34" charset="-127"/>
                <a:ea typeface="Malgun Gothic" panose="020B0503020000020004" pitchFamily="34" charset="-12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28800"/>
            <a:ext cx="3931920" cy="2963466"/>
          </a:xfrm>
        </p:spPr>
        <p:txBody>
          <a:bodyPr/>
          <a:lstStyle>
            <a:lvl1pPr>
              <a:defRPr sz="2400">
                <a:latin typeface="Malgun Gothic" panose="020B0503020000020004" pitchFamily="34" charset="-127"/>
                <a:ea typeface="Malgun Gothic" panose="020B0503020000020004" pitchFamily="34" charset="-127"/>
              </a:defRPr>
            </a:lvl1pPr>
            <a:lvl2pPr>
              <a:defRPr sz="2000">
                <a:latin typeface="Malgun Gothic" panose="020B0503020000020004" pitchFamily="34" charset="-127"/>
                <a:ea typeface="Malgun Gothic" panose="020B0503020000020004" pitchFamily="34" charset="-127"/>
              </a:defRPr>
            </a:lvl2pPr>
            <a:lvl3pPr>
              <a:defRPr sz="1800">
                <a:latin typeface="Malgun Gothic" panose="020B0503020000020004" pitchFamily="34" charset="-127"/>
                <a:ea typeface="Malgun Gothic" panose="020B0503020000020004" pitchFamily="34" charset="-127"/>
              </a:defRPr>
            </a:lvl3pPr>
            <a:lvl4pPr>
              <a:defRPr sz="1600">
                <a:latin typeface="Malgun Gothic" panose="020B0503020000020004" pitchFamily="34" charset="-127"/>
                <a:ea typeface="Malgun Gothic" panose="020B0503020000020004" pitchFamily="34" charset="-127"/>
              </a:defRPr>
            </a:lvl4pPr>
            <a:lvl5pPr>
              <a:defRPr sz="1600">
                <a:latin typeface="Malgun Gothic" panose="020B0503020000020004" pitchFamily="34" charset="-127"/>
                <a:ea typeface="Malgun Gothic" panose="020B0503020000020004" pitchFamily="34" charset="-127"/>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257301"/>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algun Gothic" panose="020B0503020000020004" pitchFamily="34" charset="-127"/>
                <a:ea typeface="Malgun Gothic" panose="020B0503020000020004" pitchFamily="34" charset="-127"/>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1828800"/>
            <a:ext cx="3931920" cy="2963466"/>
          </a:xfrm>
        </p:spPr>
        <p:txBody>
          <a:bodyPr/>
          <a:lstStyle>
            <a:lvl1pPr>
              <a:defRPr sz="2400">
                <a:latin typeface="Malgun Gothic" panose="020B0503020000020004" pitchFamily="34" charset="-127"/>
                <a:ea typeface="Malgun Gothic" panose="020B0503020000020004" pitchFamily="34" charset="-127"/>
              </a:defRPr>
            </a:lvl1pPr>
            <a:lvl2pPr>
              <a:defRPr sz="2000">
                <a:latin typeface="Malgun Gothic" panose="020B0503020000020004" pitchFamily="34" charset="-127"/>
                <a:ea typeface="Malgun Gothic" panose="020B0503020000020004" pitchFamily="34" charset="-127"/>
              </a:defRPr>
            </a:lvl2pPr>
            <a:lvl3pPr>
              <a:defRPr sz="1800">
                <a:latin typeface="Malgun Gothic" panose="020B0503020000020004" pitchFamily="34" charset="-127"/>
                <a:ea typeface="Malgun Gothic" panose="020B0503020000020004" pitchFamily="34" charset="-127"/>
              </a:defRPr>
            </a:lvl3pPr>
            <a:lvl4pPr>
              <a:defRPr sz="1600">
                <a:latin typeface="Malgun Gothic" panose="020B0503020000020004" pitchFamily="34" charset="-127"/>
                <a:ea typeface="Malgun Gothic" panose="020B0503020000020004" pitchFamily="34" charset="-127"/>
              </a:defRPr>
            </a:lvl4pPr>
            <a:lvl5pPr>
              <a:defRPr sz="1600">
                <a:latin typeface="Malgun Gothic" panose="020B0503020000020004" pitchFamily="34" charset="-127"/>
                <a:ea typeface="Malgun Gothic" panose="020B0503020000020004" pitchFamily="34" charset="-127"/>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27EF2-3979-4523-BB87-50B9C804A097}" type="datetimeFigureOut">
              <a:rPr lang="en-US" smtClean="0"/>
              <a:t>12/13/2017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B19845-BABB-486F-8F46-CA0C8D4E9AF3}" type="slidenum">
              <a:rPr lang="en-US" smtClean="0"/>
              <a:t>‹#›</a:t>
            </a:fld>
            <a:endParaRPr lang="en-US"/>
          </a:p>
        </p:txBody>
      </p:sp>
      <p:cxnSp>
        <p:nvCxnSpPr>
          <p:cNvPr id="11" name="Straight Connector 10"/>
          <p:cNvCxnSpPr/>
          <p:nvPr/>
        </p:nvCxnSpPr>
        <p:spPr>
          <a:xfrm rot="5400000">
            <a:off x="2806462" y="3034268"/>
            <a:ext cx="3531870" cy="794"/>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227EF2-3979-4523-BB87-50B9C804A097}" type="datetimeFigureOut">
              <a:rPr lang="en-US" smtClean="0"/>
              <a:t>12/13/2017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19845-BABB-486F-8F46-CA0C8D4E9AF3}"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t>12/13/2017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t>‹#›</a:t>
            </a:fld>
            <a:endParaRPr lang="en-US"/>
          </a:p>
        </p:txBody>
      </p:sp>
    </p:spTree>
    <p:extLst>
      <p:ext uri="{BB962C8B-B14F-4D97-AF65-F5344CB8AC3E}">
        <p14:creationId xmlns:p14="http://schemas.microsoft.com/office/powerpoint/2010/main" val="18896684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7EF2-3979-4523-BB87-50B9C804A097}" type="datetimeFigureOut">
              <a:rPr lang="en-US" smtClean="0"/>
              <a:t>12/13/2017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19845-BABB-486F-8F46-CA0C8D4E9AF3}" type="slidenum">
              <a:rPr lang="en-US" smtClean="0"/>
              <a:t>‹#›</a:t>
            </a:fld>
            <a:endParaRPr lang="en-US"/>
          </a:p>
        </p:txBody>
      </p:sp>
      <p:sp>
        <p:nvSpPr>
          <p:cNvPr id="5" name="Rectangle 4"/>
          <p:cNvSpPr/>
          <p:nvPr/>
        </p:nvSpPr>
        <p:spPr>
          <a:xfrm>
            <a:off x="7332617" y="3997233"/>
            <a:ext cx="1733006" cy="870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54537" y="4868090"/>
            <a:ext cx="1611086" cy="275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274320"/>
          </a:xfrm>
          <a:prstGeom prst="rect">
            <a:avLst/>
          </a:prstGeom>
          <a:solidFill>
            <a:srgbClr val="A6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lgun Gothic" panose="020B0503020000020004" pitchFamily="34" charset="-127"/>
              <a:ea typeface="Malgun Gothic" panose="020B0503020000020004" pitchFamily="34" charset="-127"/>
            </a:endParaRPr>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latin typeface="Malgun Gothic" panose="020B0503020000020004" pitchFamily="34" charset="-127"/>
                <a:ea typeface="Malgun Gothic" panose="020B0503020000020004" pitchFamily="34" charset="-127"/>
              </a:defRPr>
            </a:lvl1pPr>
          </a:lstStyle>
          <a:p>
            <a:fld id="{31227EF2-3979-4523-BB87-50B9C804A097}" type="datetimeFigureOut">
              <a:rPr lang="en-US" smtClean="0"/>
              <a:pPr/>
              <a:t>12/13/2017</a:t>
            </a:fld>
            <a:endParaRPr lang="en-US"/>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latin typeface="Malgun Gothic" panose="020B0503020000020004" pitchFamily="34" charset="-127"/>
                <a:ea typeface="Malgun Gothic" panose="020B0503020000020004" pitchFamily="34" charset="-127"/>
              </a:defRPr>
            </a:lvl1pPr>
          </a:lstStyle>
          <a:p>
            <a:endParaRPr lang="en-US" dirty="0"/>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latin typeface="Malgun Gothic" panose="020B0503020000020004" pitchFamily="34" charset="-127"/>
                <a:ea typeface="Malgun Gothic" panose="020B0503020000020004" pitchFamily="34" charset="-127"/>
              </a:defRPr>
            </a:lvl1pPr>
          </a:lstStyle>
          <a:p>
            <a:fld id="{ACB19845-BABB-486F-8F46-CA0C8D4E9AF3}" type="slidenum">
              <a:rPr lang="en-US" smtClean="0"/>
              <a:pPr/>
              <a:t>‹#›</a:t>
            </a:fld>
            <a:endParaRPr lang="en-US"/>
          </a:p>
        </p:txBody>
      </p:sp>
      <p:sp>
        <p:nvSpPr>
          <p:cNvPr id="9" name="Rectangle 8"/>
          <p:cNvSpPr/>
          <p:nvPr/>
        </p:nvSpPr>
        <p:spPr>
          <a:xfrm>
            <a:off x="0" y="4869180"/>
            <a:ext cx="9144000" cy="274320"/>
          </a:xfrm>
          <a:prstGeom prst="rect">
            <a:avLst/>
          </a:prstGeom>
          <a:solidFill>
            <a:srgbClr val="002D72"/>
          </a:solidFill>
          <a:ln>
            <a:solidFill>
              <a:srgbClr val="002D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 LOGO_DM_ST_4C.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77082" y="4223388"/>
            <a:ext cx="1275336" cy="517969"/>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75" r:id="rId4"/>
    <p:sldLayoutId id="2147483676" r:id="rId5"/>
    <p:sldLayoutId id="2147483677" r:id="rId6"/>
    <p:sldLayoutId id="2147483678" r:id="rId7"/>
    <p:sldLayoutId id="2147483685" r:id="rId8"/>
    <p:sldLayoutId id="2147483679" r:id="rId9"/>
    <p:sldLayoutId id="2147483686" r:id="rId10"/>
    <p:sldLayoutId id="2147483680" r:id="rId11"/>
    <p:sldLayoutId id="2147483681" r:id="rId12"/>
    <p:sldLayoutId id="2147483682" r:id="rId13"/>
    <p:sldLayoutId id="2147483683" r:id="rId14"/>
  </p:sldLayoutIdLst>
  <p:timing>
    <p:tnLst>
      <p:par>
        <p:cTn id="1" dur="indefinite" restart="never" nodeType="tmRoot"/>
      </p:par>
    </p:tnLst>
  </p:timing>
  <p:txStyles>
    <p:titleStyle>
      <a:lvl1pPr algn="l" defTabSz="914400" rtl="0" eaLnBrk="1" latinLnBrk="0" hangingPunct="1">
        <a:spcBef>
          <a:spcPct val="0"/>
        </a:spcBef>
        <a:buNone/>
        <a:defRPr sz="4000" b="0" i="0" kern="1200" spc="-100" baseline="0">
          <a:solidFill>
            <a:srgbClr val="002D72"/>
          </a:solidFill>
          <a:latin typeface="+mj-lt"/>
          <a:ea typeface="+mj-ea"/>
          <a:cs typeface="Arial"/>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7.png"/><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7.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Layout" Target="../diagrams/layout10.xml"/><Relationship Id="rId7" Type="http://schemas.openxmlformats.org/officeDocument/2006/relationships/image" Target="../media/image43.jpeg"/><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46.jpeg"/><Relationship Id="rId4" Type="http://schemas.openxmlformats.org/officeDocument/2006/relationships/diagramQuickStyle" Target="../diagrams/quickStyle10.xml"/><Relationship Id="rId9"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Folded Corner 4">
            <a:extLst>
              <a:ext uri="{FF2B5EF4-FFF2-40B4-BE49-F238E27FC236}">
                <a16:creationId xmlns:a16="http://schemas.microsoft.com/office/drawing/2014/main" id="{2BD19364-3965-4E9F-B9DA-4A2746110317}"/>
              </a:ext>
            </a:extLst>
          </p:cNvPr>
          <p:cNvSpPr/>
          <p:nvPr/>
        </p:nvSpPr>
        <p:spPr>
          <a:xfrm>
            <a:off x="4571999" y="2628899"/>
            <a:ext cx="3065929" cy="746313"/>
          </a:xfrm>
          <a:prstGeom prst="foldedCorner">
            <a:avLst/>
          </a:prstGeom>
          <a:solidFill>
            <a:srgbClr val="A609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08225"/>
            <a:ext cx="7848600" cy="2165895"/>
          </a:xfrm>
        </p:spPr>
        <p:txBody>
          <a:bodyPr/>
          <a:lstStyle/>
          <a:p>
            <a:r>
              <a:rPr lang="en-US" sz="4400" dirty="0"/>
              <a:t>Michigan Initiative for Maternal and Infant</a:t>
            </a:r>
            <a:br>
              <a:rPr lang="en-US" sz="4400" dirty="0"/>
            </a:br>
            <a:r>
              <a:rPr lang="en-US" sz="4400" dirty="0"/>
              <a:t>Oral Health</a:t>
            </a:r>
          </a:p>
        </p:txBody>
      </p:sp>
      <p:sp>
        <p:nvSpPr>
          <p:cNvPr id="3" name="Subtitle 2"/>
          <p:cNvSpPr>
            <a:spLocks noGrp="1"/>
          </p:cNvSpPr>
          <p:nvPr>
            <p:ph type="subTitle" idx="1"/>
          </p:nvPr>
        </p:nvSpPr>
        <p:spPr>
          <a:xfrm>
            <a:off x="685800" y="2628899"/>
            <a:ext cx="3886200" cy="2165895"/>
          </a:xfrm>
        </p:spPr>
        <p:txBody>
          <a:bodyPr>
            <a:normAutofit fontScale="70000" lnSpcReduction="20000"/>
          </a:bodyPr>
          <a:lstStyle/>
          <a:p>
            <a:r>
              <a:rPr lang="en-US" b="1" u="sng" dirty="0"/>
              <a:t>Subtitles</a:t>
            </a:r>
          </a:p>
          <a:p>
            <a:r>
              <a:rPr lang="en-US" dirty="0"/>
              <a:t>Grace Model for Pregnant Mothers</a:t>
            </a:r>
          </a:p>
          <a:p>
            <a:r>
              <a:rPr lang="en-US" dirty="0"/>
              <a:t>Muskegon Family Dental Coach Model</a:t>
            </a:r>
          </a:p>
          <a:p>
            <a:r>
              <a:rPr lang="en-US" b="1" u="sng" dirty="0"/>
              <a:t>Authors</a:t>
            </a:r>
          </a:p>
          <a:p>
            <a:r>
              <a:rPr lang="en-US" dirty="0"/>
              <a:t>John Girdwood, MSA, PhD</a:t>
            </a:r>
          </a:p>
          <a:p>
            <a:r>
              <a:rPr lang="en-US" dirty="0"/>
              <a:t>Kevin Steely, DDS</a:t>
            </a:r>
          </a:p>
          <a:p>
            <a:r>
              <a:rPr lang="en-US" dirty="0"/>
              <a:t>Staci Hard, RDH</a:t>
            </a:r>
          </a:p>
        </p:txBody>
      </p:sp>
      <p:sp>
        <p:nvSpPr>
          <p:cNvPr id="4" name="Subtitle 2">
            <a:extLst>
              <a:ext uri="{FF2B5EF4-FFF2-40B4-BE49-F238E27FC236}">
                <a16:creationId xmlns:a16="http://schemas.microsoft.com/office/drawing/2014/main" id="{F92E700B-E514-44C8-982D-0D494BF3EE59}"/>
              </a:ext>
            </a:extLst>
          </p:cNvPr>
          <p:cNvSpPr txBox="1">
            <a:spLocks/>
          </p:cNvSpPr>
          <p:nvPr/>
        </p:nvSpPr>
        <p:spPr>
          <a:xfrm>
            <a:off x="4571999" y="2628899"/>
            <a:ext cx="3065929" cy="2165895"/>
          </a:xfrm>
          <a:prstGeom prst="rect">
            <a:avLst/>
          </a:prstGeom>
        </p:spPr>
        <p:txBody>
          <a:bodyPr vert="horz" lIns="91440" tIns="45720" rIns="91440" bIns="45720" rtlCol="0">
            <a:normAutofit fontScale="47500" lnSpcReduction="20000"/>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r>
              <a:rPr lang="en-US" b="1" u="sng" dirty="0">
                <a:solidFill>
                  <a:schemeClr val="bg1"/>
                </a:solidFill>
              </a:rPr>
              <a:t>PUBLIC SESSION</a:t>
            </a:r>
            <a:endParaRPr lang="en-US" u="sng" dirty="0">
              <a:solidFill>
                <a:schemeClr val="bg1"/>
              </a:solidFill>
            </a:endParaRPr>
          </a:p>
          <a:p>
            <a:r>
              <a:rPr lang="en-US" dirty="0">
                <a:solidFill>
                  <a:schemeClr val="bg1"/>
                </a:solidFill>
              </a:rPr>
              <a:t>9a: Welcome and Introductions of Key Partners</a:t>
            </a:r>
          </a:p>
          <a:p>
            <a:r>
              <a:rPr lang="en-US" dirty="0">
                <a:solidFill>
                  <a:schemeClr val="bg1"/>
                </a:solidFill>
              </a:rPr>
              <a:t>930a: Grace Health Model for Pregnant Mothers</a:t>
            </a:r>
          </a:p>
          <a:p>
            <a:r>
              <a:rPr lang="en-US" dirty="0">
                <a:solidFill>
                  <a:schemeClr val="bg1"/>
                </a:solidFill>
              </a:rPr>
              <a:t>10a: Tour of Grace Health</a:t>
            </a:r>
          </a:p>
          <a:p>
            <a:endParaRPr lang="en-US" dirty="0"/>
          </a:p>
          <a:p>
            <a:r>
              <a:rPr lang="en-US" b="1" u="sng" dirty="0"/>
              <a:t>PROJECT PARTNER SESSION</a:t>
            </a:r>
          </a:p>
          <a:p>
            <a:r>
              <a:rPr lang="en-US" dirty="0"/>
              <a:t>1045a: Toolkit, Physical Plant, Armamentarium</a:t>
            </a:r>
          </a:p>
          <a:p>
            <a:r>
              <a:rPr lang="en-US" dirty="0"/>
              <a:t>Noon: Networking Lunch</a:t>
            </a:r>
          </a:p>
          <a:p>
            <a:r>
              <a:rPr lang="en-US" dirty="0"/>
              <a:t>1230p: Process and Workflow</a:t>
            </a:r>
          </a:p>
          <a:p>
            <a:r>
              <a:rPr lang="en-US" dirty="0"/>
              <a:t>130p: Dental Health Coach</a:t>
            </a:r>
          </a:p>
          <a:p>
            <a:r>
              <a:rPr lang="en-US" dirty="0"/>
              <a:t>2p: Coding, Billing, IT Support, and </a:t>
            </a:r>
            <a:r>
              <a:rPr lang="en-US" dirty="0" smtClean="0"/>
              <a:t>Data</a:t>
            </a:r>
          </a:p>
          <a:p>
            <a:r>
              <a:rPr lang="en-US" dirty="0"/>
              <a:t>230p: Research Project Calibration</a:t>
            </a:r>
            <a:endParaRPr lang="en-US" dirty="0"/>
          </a:p>
        </p:txBody>
      </p:sp>
    </p:spTree>
    <p:extLst>
      <p:ext uri="{BB962C8B-B14F-4D97-AF65-F5344CB8AC3E}">
        <p14:creationId xmlns:p14="http://schemas.microsoft.com/office/powerpoint/2010/main" val="1681642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7371-3D6B-44FB-876D-F869151B129D}"/>
              </a:ext>
            </a:extLst>
          </p:cNvPr>
          <p:cNvSpPr>
            <a:spLocks noGrp="1"/>
          </p:cNvSpPr>
          <p:nvPr>
            <p:ph type="title"/>
          </p:nvPr>
        </p:nvSpPr>
        <p:spPr>
          <a:xfrm>
            <a:off x="457200" y="400050"/>
            <a:ext cx="8229600" cy="742950"/>
          </a:xfrm>
        </p:spPr>
        <p:txBody>
          <a:bodyPr/>
          <a:lstStyle/>
          <a:p>
            <a:r>
              <a:rPr lang="en-US" dirty="0"/>
              <a:t>Physical Plant and Armamentarium</a:t>
            </a:r>
          </a:p>
        </p:txBody>
      </p:sp>
      <p:sp>
        <p:nvSpPr>
          <p:cNvPr id="3" name="Content Placeholder 2">
            <a:extLst>
              <a:ext uri="{FF2B5EF4-FFF2-40B4-BE49-F238E27FC236}">
                <a16:creationId xmlns:a16="http://schemas.microsoft.com/office/drawing/2014/main" id="{7CDFB5C4-7F44-4D9A-8931-14EEDD5007BF}"/>
              </a:ext>
            </a:extLst>
          </p:cNvPr>
          <p:cNvSpPr>
            <a:spLocks noGrp="1"/>
          </p:cNvSpPr>
          <p:nvPr>
            <p:ph sz="half" idx="1"/>
          </p:nvPr>
        </p:nvSpPr>
        <p:spPr>
          <a:xfrm>
            <a:off x="5640388" y="1255014"/>
            <a:ext cx="3146773" cy="2915542"/>
          </a:xfrm>
        </p:spPr>
        <p:txBody>
          <a:bodyPr>
            <a:normAutofit lnSpcReduction="10000"/>
          </a:bodyPr>
          <a:lstStyle/>
          <a:p>
            <a:pPr marL="0" indent="0">
              <a:buNone/>
            </a:pPr>
            <a:r>
              <a:rPr lang="en-US" dirty="0">
                <a:sym typeface="Symbol" panose="05050102010706020507" pitchFamily="18" charset="2"/>
              </a:rPr>
              <a:t>It is essential to dedicate space for the hygienist, e.g. a conference room or an exam room preferably with a sink.</a:t>
            </a:r>
          </a:p>
        </p:txBody>
      </p:sp>
      <p:pic>
        <p:nvPicPr>
          <p:cNvPr id="7" name="Picture 6">
            <a:extLst>
              <a:ext uri="{FF2B5EF4-FFF2-40B4-BE49-F238E27FC236}">
                <a16:creationId xmlns:a16="http://schemas.microsoft.com/office/drawing/2014/main" id="{43BB0626-C0FB-4B71-AFD3-9D49466F8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02043"/>
            <a:ext cx="5183187" cy="2915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16059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BE09-EA42-4601-A028-4F44DDD8ABA1}"/>
              </a:ext>
            </a:extLst>
          </p:cNvPr>
          <p:cNvSpPr>
            <a:spLocks noGrp="1"/>
          </p:cNvSpPr>
          <p:nvPr>
            <p:ph type="title"/>
          </p:nvPr>
        </p:nvSpPr>
        <p:spPr/>
        <p:txBody>
          <a:bodyPr/>
          <a:lstStyle/>
          <a:p>
            <a:r>
              <a:rPr lang="en-US" dirty="0"/>
              <a:t>Final Words from Project Coordinator</a:t>
            </a:r>
          </a:p>
        </p:txBody>
      </p:sp>
      <p:sp>
        <p:nvSpPr>
          <p:cNvPr id="3" name="Content Placeholder 2">
            <a:extLst>
              <a:ext uri="{FF2B5EF4-FFF2-40B4-BE49-F238E27FC236}">
                <a16:creationId xmlns:a16="http://schemas.microsoft.com/office/drawing/2014/main" id="{BECA7888-F031-42B1-A75D-04A5B3CE8056}"/>
              </a:ext>
            </a:extLst>
          </p:cNvPr>
          <p:cNvSpPr>
            <a:spLocks noGrp="1"/>
          </p:cNvSpPr>
          <p:nvPr>
            <p:ph sz="half" idx="1"/>
          </p:nvPr>
        </p:nvSpPr>
        <p:spPr/>
        <p:txBody>
          <a:bodyPr>
            <a:normAutofit lnSpcReduction="10000"/>
          </a:bodyPr>
          <a:lstStyle/>
          <a:p>
            <a:pPr marL="0" indent="0">
              <a:buNone/>
            </a:pPr>
            <a:r>
              <a:rPr lang="en-US" b="1" u="sng" dirty="0"/>
              <a:t>Quality Care</a:t>
            </a:r>
            <a:r>
              <a:rPr lang="en-US" dirty="0"/>
              <a:t>:</a:t>
            </a:r>
          </a:p>
          <a:p>
            <a:r>
              <a:rPr lang="en-US" dirty="0"/>
              <a:t>Safe</a:t>
            </a:r>
          </a:p>
          <a:p>
            <a:r>
              <a:rPr lang="en-US" dirty="0"/>
              <a:t>Timely</a:t>
            </a:r>
          </a:p>
          <a:p>
            <a:r>
              <a:rPr lang="en-US" dirty="0"/>
              <a:t>Effective</a:t>
            </a:r>
          </a:p>
          <a:p>
            <a:r>
              <a:rPr lang="en-US" dirty="0"/>
              <a:t>Efficient</a:t>
            </a:r>
          </a:p>
          <a:p>
            <a:r>
              <a:rPr lang="en-US" dirty="0"/>
              <a:t>Equitable</a:t>
            </a:r>
          </a:p>
          <a:p>
            <a:r>
              <a:rPr lang="en-US" dirty="0"/>
              <a:t>Patient-Centered</a:t>
            </a:r>
          </a:p>
        </p:txBody>
      </p:sp>
      <p:sp>
        <p:nvSpPr>
          <p:cNvPr id="4" name="Content Placeholder 3">
            <a:extLst>
              <a:ext uri="{FF2B5EF4-FFF2-40B4-BE49-F238E27FC236}">
                <a16:creationId xmlns:a16="http://schemas.microsoft.com/office/drawing/2014/main" id="{8EF2F752-12C6-454A-921C-9A01EB1FE92B}"/>
              </a:ext>
            </a:extLst>
          </p:cNvPr>
          <p:cNvSpPr>
            <a:spLocks noGrp="1"/>
          </p:cNvSpPr>
          <p:nvPr>
            <p:ph sz="half" idx="2"/>
          </p:nvPr>
        </p:nvSpPr>
        <p:spPr/>
        <p:txBody>
          <a:bodyPr>
            <a:normAutofit fontScale="92500"/>
          </a:bodyPr>
          <a:lstStyle/>
          <a:p>
            <a:pPr marL="0" indent="0">
              <a:buNone/>
            </a:pPr>
            <a:r>
              <a:rPr lang="en-US" b="1" u="sng" dirty="0"/>
              <a:t>Project Value</a:t>
            </a:r>
            <a:r>
              <a:rPr lang="en-US" dirty="0"/>
              <a:t>:</a:t>
            </a:r>
          </a:p>
          <a:p>
            <a:r>
              <a:rPr lang="en-US" dirty="0"/>
              <a:t>Measurable Outcomes</a:t>
            </a:r>
          </a:p>
          <a:p>
            <a:r>
              <a:rPr lang="en-US" dirty="0"/>
              <a:t>Assessment</a:t>
            </a:r>
          </a:p>
          <a:p>
            <a:r>
              <a:rPr lang="en-US" dirty="0"/>
              <a:t>Prevention</a:t>
            </a:r>
          </a:p>
          <a:p>
            <a:r>
              <a:rPr lang="en-US" dirty="0"/>
              <a:t>Intervention</a:t>
            </a:r>
          </a:p>
          <a:p>
            <a:r>
              <a:rPr lang="en-US" dirty="0"/>
              <a:t>Referral to Dental Home</a:t>
            </a:r>
          </a:p>
          <a:p>
            <a:r>
              <a:rPr lang="en-US" dirty="0"/>
              <a:t>Patient Education</a:t>
            </a:r>
          </a:p>
        </p:txBody>
      </p:sp>
    </p:spTree>
    <p:extLst>
      <p:ext uri="{BB962C8B-B14F-4D97-AF65-F5344CB8AC3E}">
        <p14:creationId xmlns:p14="http://schemas.microsoft.com/office/powerpoint/2010/main" val="1794848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
        <p:nvSpPr>
          <p:cNvPr id="6" name="Hexagon 5">
            <a:extLst>
              <a:ext uri="{FF2B5EF4-FFF2-40B4-BE49-F238E27FC236}">
                <a16:creationId xmlns:a16="http://schemas.microsoft.com/office/drawing/2014/main" id="{95169CE7-9FB3-4C83-B841-250A20F745E4}"/>
              </a:ext>
            </a:extLst>
          </p:cNvPr>
          <p:cNvSpPr/>
          <p:nvPr/>
        </p:nvSpPr>
        <p:spPr>
          <a:xfrm>
            <a:off x="3954652" y="742950"/>
            <a:ext cx="4061012" cy="3500872"/>
          </a:xfrm>
          <a:prstGeom prst="hexagon">
            <a:avLst/>
          </a:prstGeom>
          <a:solidFill>
            <a:srgbClr val="A609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Time for Questions</a:t>
            </a:r>
            <a:br>
              <a:rPr lang="en-US" sz="4000" dirty="0"/>
            </a:br>
            <a:r>
              <a:rPr lang="en-US" sz="4000" dirty="0"/>
              <a:t>&amp;</a:t>
            </a:r>
            <a:br>
              <a:rPr lang="en-US" sz="4000" dirty="0"/>
            </a:br>
            <a:r>
              <a:rPr lang="en-US" sz="4000" dirty="0"/>
              <a:t>Enjoy Your Tour!</a:t>
            </a:r>
          </a:p>
        </p:txBody>
      </p:sp>
    </p:spTree>
    <p:extLst>
      <p:ext uri="{BB962C8B-B14F-4D97-AF65-F5344CB8AC3E}">
        <p14:creationId xmlns:p14="http://schemas.microsoft.com/office/powerpoint/2010/main" val="538145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Folded Corner 4">
            <a:extLst>
              <a:ext uri="{FF2B5EF4-FFF2-40B4-BE49-F238E27FC236}">
                <a16:creationId xmlns:a16="http://schemas.microsoft.com/office/drawing/2014/main" id="{2BD19364-3965-4E9F-B9DA-4A2746110317}"/>
              </a:ext>
            </a:extLst>
          </p:cNvPr>
          <p:cNvSpPr/>
          <p:nvPr/>
        </p:nvSpPr>
        <p:spPr>
          <a:xfrm>
            <a:off x="4571999" y="3454596"/>
            <a:ext cx="3065929" cy="1340198"/>
          </a:xfrm>
          <a:prstGeom prst="foldedCorner">
            <a:avLst/>
          </a:prstGeom>
          <a:solidFill>
            <a:srgbClr val="A609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08225"/>
            <a:ext cx="7848600" cy="2165895"/>
          </a:xfrm>
        </p:spPr>
        <p:txBody>
          <a:bodyPr/>
          <a:lstStyle/>
          <a:p>
            <a:r>
              <a:rPr lang="en-US" sz="4400" dirty="0"/>
              <a:t>Michigan Initiative for Maternal and Infant</a:t>
            </a:r>
            <a:br>
              <a:rPr lang="en-US" sz="4400" dirty="0"/>
            </a:br>
            <a:r>
              <a:rPr lang="en-US" sz="4400" dirty="0"/>
              <a:t>Oral Health</a:t>
            </a:r>
          </a:p>
        </p:txBody>
      </p:sp>
      <p:sp>
        <p:nvSpPr>
          <p:cNvPr id="3" name="Subtitle 2"/>
          <p:cNvSpPr>
            <a:spLocks noGrp="1"/>
          </p:cNvSpPr>
          <p:nvPr>
            <p:ph type="subTitle" idx="1"/>
          </p:nvPr>
        </p:nvSpPr>
        <p:spPr>
          <a:xfrm>
            <a:off x="685800" y="2628899"/>
            <a:ext cx="3886200" cy="2165895"/>
          </a:xfrm>
        </p:spPr>
        <p:txBody>
          <a:bodyPr>
            <a:normAutofit fontScale="70000" lnSpcReduction="20000"/>
          </a:bodyPr>
          <a:lstStyle/>
          <a:p>
            <a:r>
              <a:rPr lang="en-US" b="1" u="sng" dirty="0"/>
              <a:t>Subtitles</a:t>
            </a:r>
          </a:p>
          <a:p>
            <a:r>
              <a:rPr lang="en-US" dirty="0"/>
              <a:t>Grace Model for Pregnant Mothers</a:t>
            </a:r>
          </a:p>
          <a:p>
            <a:r>
              <a:rPr lang="en-US" dirty="0"/>
              <a:t>Muskegon Family Dental Coach Model</a:t>
            </a:r>
          </a:p>
          <a:p>
            <a:r>
              <a:rPr lang="en-US" b="1" u="sng" dirty="0"/>
              <a:t>Authors</a:t>
            </a:r>
          </a:p>
          <a:p>
            <a:r>
              <a:rPr lang="en-US" dirty="0"/>
              <a:t>John Girdwood, MSA, PhD</a:t>
            </a:r>
          </a:p>
          <a:p>
            <a:r>
              <a:rPr lang="en-US" dirty="0"/>
              <a:t>Kevin Steely, DDS</a:t>
            </a:r>
          </a:p>
          <a:p>
            <a:r>
              <a:rPr lang="en-US" dirty="0"/>
              <a:t>Staci Hard, RDH</a:t>
            </a:r>
          </a:p>
        </p:txBody>
      </p:sp>
      <p:sp>
        <p:nvSpPr>
          <p:cNvPr id="4" name="Subtitle 2">
            <a:extLst>
              <a:ext uri="{FF2B5EF4-FFF2-40B4-BE49-F238E27FC236}">
                <a16:creationId xmlns:a16="http://schemas.microsoft.com/office/drawing/2014/main" id="{F92E700B-E514-44C8-982D-0D494BF3EE59}"/>
              </a:ext>
            </a:extLst>
          </p:cNvPr>
          <p:cNvSpPr txBox="1">
            <a:spLocks/>
          </p:cNvSpPr>
          <p:nvPr/>
        </p:nvSpPr>
        <p:spPr>
          <a:xfrm>
            <a:off x="4571999" y="2628899"/>
            <a:ext cx="3065929" cy="2165895"/>
          </a:xfrm>
          <a:prstGeom prst="rect">
            <a:avLst/>
          </a:prstGeom>
        </p:spPr>
        <p:txBody>
          <a:bodyPr vert="horz" lIns="91440" tIns="45720" rIns="91440" bIns="45720" rtlCol="0">
            <a:normAutofit fontScale="47500" lnSpcReduction="20000"/>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r>
              <a:rPr lang="en-US" b="1" u="sng" dirty="0"/>
              <a:t>PUBLIC SESSION</a:t>
            </a:r>
          </a:p>
          <a:p>
            <a:r>
              <a:rPr lang="en-US" dirty="0"/>
              <a:t>9a: Welcome and Introductions of Key Partners</a:t>
            </a:r>
          </a:p>
          <a:p>
            <a:r>
              <a:rPr lang="en-US" dirty="0"/>
              <a:t>930a: Grace Health Model for Pregnant Mothers</a:t>
            </a:r>
          </a:p>
          <a:p>
            <a:r>
              <a:rPr lang="en-US" dirty="0"/>
              <a:t>10a: Tour of Grace Health</a:t>
            </a:r>
          </a:p>
          <a:p>
            <a:endParaRPr lang="en-US" dirty="0"/>
          </a:p>
          <a:p>
            <a:r>
              <a:rPr lang="en-US" b="1" u="sng" dirty="0">
                <a:solidFill>
                  <a:schemeClr val="bg1"/>
                </a:solidFill>
              </a:rPr>
              <a:t>PROJECT PARTNER SESSION</a:t>
            </a:r>
          </a:p>
          <a:p>
            <a:r>
              <a:rPr lang="en-US" dirty="0">
                <a:solidFill>
                  <a:schemeClr val="bg1"/>
                </a:solidFill>
              </a:rPr>
              <a:t>1045a: Toolkit, Physical Plant, Armamentarium</a:t>
            </a:r>
          </a:p>
          <a:p>
            <a:r>
              <a:rPr lang="en-US" dirty="0">
                <a:solidFill>
                  <a:schemeClr val="bg1"/>
                </a:solidFill>
              </a:rPr>
              <a:t>Noon: Networking Lunch</a:t>
            </a:r>
          </a:p>
          <a:p>
            <a:r>
              <a:rPr lang="en-US" dirty="0">
                <a:solidFill>
                  <a:schemeClr val="bg1"/>
                </a:solidFill>
              </a:rPr>
              <a:t>1230p: Process and Workflow</a:t>
            </a:r>
          </a:p>
          <a:p>
            <a:r>
              <a:rPr lang="en-US" dirty="0">
                <a:solidFill>
                  <a:schemeClr val="bg1"/>
                </a:solidFill>
              </a:rPr>
              <a:t>130p: Dental Health Coach</a:t>
            </a:r>
          </a:p>
          <a:p>
            <a:r>
              <a:rPr lang="en-US" dirty="0">
                <a:solidFill>
                  <a:schemeClr val="bg1"/>
                </a:solidFill>
              </a:rPr>
              <a:t>2p: Coding, Billing, IT Support, and Data</a:t>
            </a:r>
          </a:p>
          <a:p>
            <a:r>
              <a:rPr lang="en-US" dirty="0">
                <a:solidFill>
                  <a:schemeClr val="bg1"/>
                </a:solidFill>
              </a:rPr>
              <a:t>230p: Research Project Calibration</a:t>
            </a:r>
          </a:p>
        </p:txBody>
      </p:sp>
    </p:spTree>
    <p:extLst>
      <p:ext uri="{BB962C8B-B14F-4D97-AF65-F5344CB8AC3E}">
        <p14:creationId xmlns:p14="http://schemas.microsoft.com/office/powerpoint/2010/main" val="1796728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A133-E509-4612-AFF3-9BCAF9D84517}"/>
              </a:ext>
            </a:extLst>
          </p:cNvPr>
          <p:cNvSpPr>
            <a:spLocks noGrp="1"/>
          </p:cNvSpPr>
          <p:nvPr>
            <p:ph type="title"/>
          </p:nvPr>
        </p:nvSpPr>
        <p:spPr>
          <a:xfrm>
            <a:off x="457200" y="400050"/>
            <a:ext cx="4114800" cy="742950"/>
          </a:xfrm>
        </p:spPr>
        <p:txBody>
          <a:bodyPr>
            <a:normAutofit fontScale="90000"/>
          </a:bodyPr>
          <a:lstStyle/>
          <a:p>
            <a:r>
              <a:rPr lang="en-US" dirty="0"/>
              <a:t>1045a: Grace Model</a:t>
            </a:r>
          </a:p>
        </p:txBody>
      </p:sp>
      <p:sp>
        <p:nvSpPr>
          <p:cNvPr id="3" name="Content Placeholder 2">
            <a:extLst>
              <a:ext uri="{FF2B5EF4-FFF2-40B4-BE49-F238E27FC236}">
                <a16:creationId xmlns:a16="http://schemas.microsoft.com/office/drawing/2014/main" id="{F5FDC63E-84F9-48AC-ABE4-779C35CBC0C2}"/>
              </a:ext>
            </a:extLst>
          </p:cNvPr>
          <p:cNvSpPr>
            <a:spLocks noGrp="1"/>
          </p:cNvSpPr>
          <p:nvPr>
            <p:ph sz="half" idx="1"/>
          </p:nvPr>
        </p:nvSpPr>
        <p:spPr>
          <a:xfrm>
            <a:off x="457200" y="1255014"/>
            <a:ext cx="8229600" cy="3538728"/>
          </a:xfrm>
        </p:spPr>
        <p:txBody>
          <a:bodyPr>
            <a:normAutofit/>
          </a:bodyPr>
          <a:lstStyle/>
          <a:p>
            <a:pPr marL="0" indent="0">
              <a:spcAft>
                <a:spcPts val="600"/>
              </a:spcAft>
              <a:buNone/>
            </a:pPr>
            <a:r>
              <a:rPr lang="en-US" b="1" u="sng" dirty="0"/>
              <a:t>Presenters</a:t>
            </a:r>
          </a:p>
          <a:p>
            <a:pPr>
              <a:spcAft>
                <a:spcPts val="600"/>
              </a:spcAft>
            </a:pPr>
            <a:r>
              <a:rPr lang="en-US" dirty="0"/>
              <a:t>Kevin Steely, DDS</a:t>
            </a:r>
          </a:p>
          <a:p>
            <a:pPr>
              <a:spcAft>
                <a:spcPts val="600"/>
              </a:spcAft>
            </a:pPr>
            <a:r>
              <a:rPr lang="en-US" dirty="0"/>
              <a:t>Brendan Collins, DO</a:t>
            </a:r>
          </a:p>
          <a:p>
            <a:pPr>
              <a:spcAft>
                <a:spcPts val="600"/>
              </a:spcAft>
            </a:pPr>
            <a:r>
              <a:rPr lang="en-US" dirty="0"/>
              <a:t>Staci Hard, RDH</a:t>
            </a:r>
          </a:p>
          <a:p>
            <a:pPr>
              <a:spcAft>
                <a:spcPts val="600"/>
              </a:spcAft>
            </a:pPr>
            <a:r>
              <a:rPr lang="en-US" dirty="0"/>
              <a:t>Tracie Hurst, RDH</a:t>
            </a:r>
          </a:p>
          <a:p>
            <a:pPr>
              <a:spcAft>
                <a:spcPts val="600"/>
              </a:spcAft>
            </a:pPr>
            <a:r>
              <a:rPr lang="en-US" dirty="0"/>
              <a:t>Alisha Morris, MBA</a:t>
            </a:r>
          </a:p>
        </p:txBody>
      </p:sp>
      <p:pic>
        <p:nvPicPr>
          <p:cNvPr id="4" name="Picture 3">
            <a:extLst>
              <a:ext uri="{FF2B5EF4-FFF2-40B4-BE49-F238E27FC236}">
                <a16:creationId xmlns:a16="http://schemas.microsoft.com/office/drawing/2014/main" id="{A9CD6C31-DCD3-419F-9335-23EF69218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99008"/>
            <a:ext cx="4572000" cy="2571750"/>
          </a:xfrm>
          <a:prstGeom prst="rect">
            <a:avLst/>
          </a:prstGeom>
          <a:ln>
            <a:noFill/>
          </a:ln>
          <a:effectLst>
            <a:softEdge rad="112500"/>
          </a:effectLst>
        </p:spPr>
      </p:pic>
      <p:sp>
        <p:nvSpPr>
          <p:cNvPr id="5" name="TextBox 4">
            <a:extLst>
              <a:ext uri="{FF2B5EF4-FFF2-40B4-BE49-F238E27FC236}">
                <a16:creationId xmlns:a16="http://schemas.microsoft.com/office/drawing/2014/main" id="{7F85F81C-8649-49D8-854D-AA899B1564C6}"/>
              </a:ext>
            </a:extLst>
          </p:cNvPr>
          <p:cNvSpPr txBox="1"/>
          <p:nvPr/>
        </p:nvSpPr>
        <p:spPr>
          <a:xfrm>
            <a:off x="4572000" y="3791164"/>
            <a:ext cx="4504880" cy="338554"/>
          </a:xfrm>
          <a:prstGeom prst="rect">
            <a:avLst/>
          </a:prstGeom>
          <a:noFill/>
        </p:spPr>
        <p:txBody>
          <a:bodyPr wrap="square" rtlCol="0">
            <a:spAutoFit/>
          </a:bodyPr>
          <a:lstStyle/>
          <a:p>
            <a:pPr algn="ctr"/>
            <a:r>
              <a:rPr lang="en-US" sz="1600" i="1" dirty="0"/>
              <a:t>Staci, Derrick (Muskegon), Tracie, and Kevin</a:t>
            </a:r>
          </a:p>
        </p:txBody>
      </p:sp>
    </p:spTree>
    <p:extLst>
      <p:ext uri="{BB962C8B-B14F-4D97-AF65-F5344CB8AC3E}">
        <p14:creationId xmlns:p14="http://schemas.microsoft.com/office/powerpoint/2010/main" val="2137091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lstStyle/>
          <a:p>
            <a:pPr algn="ctr"/>
            <a:r>
              <a:rPr lang="en-US" dirty="0"/>
              <a:t>Integrating the Hygienist into an OBGYN Clinic</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110379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7371-3D6B-44FB-876D-F869151B129D}"/>
              </a:ext>
            </a:extLst>
          </p:cNvPr>
          <p:cNvSpPr>
            <a:spLocks noGrp="1"/>
          </p:cNvSpPr>
          <p:nvPr>
            <p:ph type="title"/>
          </p:nvPr>
        </p:nvSpPr>
        <p:spPr>
          <a:xfrm>
            <a:off x="457200" y="400050"/>
            <a:ext cx="8229600" cy="742950"/>
          </a:xfrm>
        </p:spPr>
        <p:txBody>
          <a:bodyPr>
            <a:normAutofit fontScale="90000"/>
          </a:bodyPr>
          <a:lstStyle/>
          <a:p>
            <a:r>
              <a:rPr lang="en-US" dirty="0"/>
              <a:t>Toolkit, Physical Plant, Armamentarium</a:t>
            </a:r>
          </a:p>
        </p:txBody>
      </p:sp>
      <p:sp>
        <p:nvSpPr>
          <p:cNvPr id="3" name="Content Placeholder 2">
            <a:extLst>
              <a:ext uri="{FF2B5EF4-FFF2-40B4-BE49-F238E27FC236}">
                <a16:creationId xmlns:a16="http://schemas.microsoft.com/office/drawing/2014/main" id="{7CDFB5C4-7F44-4D9A-8931-14EEDD5007BF}"/>
              </a:ext>
            </a:extLst>
          </p:cNvPr>
          <p:cNvSpPr>
            <a:spLocks noGrp="1"/>
          </p:cNvSpPr>
          <p:nvPr>
            <p:ph sz="half" idx="1"/>
          </p:nvPr>
        </p:nvSpPr>
        <p:spPr>
          <a:xfrm>
            <a:off x="5640388" y="1255014"/>
            <a:ext cx="3146773" cy="2915542"/>
          </a:xfrm>
        </p:spPr>
        <p:txBody>
          <a:bodyPr>
            <a:normAutofit/>
          </a:bodyPr>
          <a:lstStyle/>
          <a:p>
            <a:r>
              <a:rPr lang="en-US" dirty="0">
                <a:sym typeface="Symbol" panose="05050102010706020507" pitchFamily="18" charset="2"/>
              </a:rPr>
              <a:t>Where should the room be in the clinic?</a:t>
            </a:r>
          </a:p>
          <a:p>
            <a:r>
              <a:rPr lang="en-US" dirty="0">
                <a:sym typeface="Symbol" panose="05050102010706020507" pitchFamily="18" charset="2"/>
              </a:rPr>
              <a:t>How does the room function in the OBGYN visit?</a:t>
            </a:r>
          </a:p>
        </p:txBody>
      </p:sp>
      <p:pic>
        <p:nvPicPr>
          <p:cNvPr id="7" name="Picture 6">
            <a:extLst>
              <a:ext uri="{FF2B5EF4-FFF2-40B4-BE49-F238E27FC236}">
                <a16:creationId xmlns:a16="http://schemas.microsoft.com/office/drawing/2014/main" id="{43BB0626-C0FB-4B71-AFD3-9D49466F8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02043"/>
            <a:ext cx="5183187" cy="2915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0682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7B7A-E608-4FC1-A835-E4A711803C44}"/>
              </a:ext>
            </a:extLst>
          </p:cNvPr>
          <p:cNvSpPr>
            <a:spLocks noGrp="1"/>
          </p:cNvSpPr>
          <p:nvPr>
            <p:ph type="title"/>
          </p:nvPr>
        </p:nvSpPr>
        <p:spPr/>
        <p:txBody>
          <a:bodyPr/>
          <a:lstStyle/>
          <a:p>
            <a:r>
              <a:rPr lang="en-US" dirty="0"/>
              <a:t>Equipment Checklist</a:t>
            </a:r>
          </a:p>
        </p:txBody>
      </p:sp>
      <p:sp>
        <p:nvSpPr>
          <p:cNvPr id="3" name="Content Placeholder 2">
            <a:extLst>
              <a:ext uri="{FF2B5EF4-FFF2-40B4-BE49-F238E27FC236}">
                <a16:creationId xmlns:a16="http://schemas.microsoft.com/office/drawing/2014/main" id="{C040C97C-02D1-42BC-912F-2AF0F5EE63DE}"/>
              </a:ext>
            </a:extLst>
          </p:cNvPr>
          <p:cNvSpPr>
            <a:spLocks noGrp="1"/>
          </p:cNvSpPr>
          <p:nvPr>
            <p:ph sz="half" idx="1"/>
          </p:nvPr>
        </p:nvSpPr>
        <p:spPr/>
        <p:txBody>
          <a:bodyPr>
            <a:normAutofit fontScale="47500" lnSpcReduction="20000"/>
          </a:bodyPr>
          <a:lstStyle/>
          <a:p>
            <a:pPr lvl="0">
              <a:buFont typeface="Wingdings" panose="05000000000000000000" pitchFamily="2" charset="2"/>
              <a:buChar char="q"/>
            </a:pPr>
            <a:r>
              <a:rPr lang="en-US" dirty="0"/>
              <a:t>Dental chair (preferably stationary, but portable would work)</a:t>
            </a:r>
          </a:p>
          <a:p>
            <a:pPr lvl="0">
              <a:buFont typeface="Wingdings" panose="05000000000000000000" pitchFamily="2" charset="2"/>
              <a:buChar char="q"/>
            </a:pPr>
            <a:r>
              <a:rPr lang="en-US" dirty="0"/>
              <a:t>Portable dental unit</a:t>
            </a:r>
          </a:p>
          <a:p>
            <a:pPr lvl="0">
              <a:buFont typeface="Wingdings" panose="05000000000000000000" pitchFamily="2" charset="2"/>
              <a:buChar char="q"/>
            </a:pPr>
            <a:r>
              <a:rPr lang="en-US" dirty="0"/>
              <a:t>Operator chair</a:t>
            </a:r>
          </a:p>
          <a:p>
            <a:pPr lvl="0">
              <a:buFont typeface="Wingdings" panose="05000000000000000000" pitchFamily="2" charset="2"/>
              <a:buChar char="q"/>
            </a:pPr>
            <a:r>
              <a:rPr lang="en-US" dirty="0"/>
              <a:t>Floor examination lamp </a:t>
            </a:r>
          </a:p>
          <a:p>
            <a:pPr lvl="0">
              <a:buFont typeface="Wingdings" panose="05000000000000000000" pitchFamily="2" charset="2"/>
              <a:buChar char="q"/>
            </a:pPr>
            <a:r>
              <a:rPr lang="en-US" dirty="0"/>
              <a:t>Operator headlamp </a:t>
            </a:r>
          </a:p>
          <a:p>
            <a:pPr>
              <a:buFont typeface="Wingdings" panose="05000000000000000000" pitchFamily="2" charset="2"/>
              <a:buChar char="q"/>
            </a:pPr>
            <a:r>
              <a:rPr lang="en-US" dirty="0"/>
              <a:t>Desk/table</a:t>
            </a:r>
          </a:p>
          <a:p>
            <a:pPr>
              <a:buFont typeface="Wingdings" panose="05000000000000000000" pitchFamily="2" charset="2"/>
              <a:buChar char="q"/>
            </a:pPr>
            <a:r>
              <a:rPr lang="en-US" dirty="0"/>
              <a:t>Closet/storage cart (for supplies)</a:t>
            </a:r>
          </a:p>
          <a:p>
            <a:pPr>
              <a:buFont typeface="Wingdings" panose="05000000000000000000" pitchFamily="2" charset="2"/>
              <a:buChar char="q"/>
            </a:pPr>
            <a:r>
              <a:rPr lang="en-US" dirty="0"/>
              <a:t>8 exam cassettes containing:</a:t>
            </a:r>
          </a:p>
          <a:p>
            <a:pPr>
              <a:buFont typeface="Wingdings" panose="05000000000000000000" pitchFamily="2" charset="2"/>
              <a:buChar char="q"/>
            </a:pPr>
            <a:r>
              <a:rPr lang="en-US" dirty="0"/>
              <a:t>Disposable mirrors</a:t>
            </a:r>
          </a:p>
          <a:p>
            <a:pPr lvl="0">
              <a:buFont typeface="Wingdings" panose="05000000000000000000" pitchFamily="2" charset="2"/>
              <a:buChar char="q"/>
            </a:pPr>
            <a:r>
              <a:rPr lang="en-US" dirty="0"/>
              <a:t>8 exam cassettes containing:</a:t>
            </a:r>
          </a:p>
          <a:p>
            <a:pPr lvl="1">
              <a:buFont typeface="Wingdings" panose="05000000000000000000" pitchFamily="2" charset="2"/>
              <a:buChar char="q"/>
            </a:pPr>
            <a:r>
              <a:rPr lang="en-US" dirty="0"/>
              <a:t>Mirror</a:t>
            </a:r>
          </a:p>
          <a:p>
            <a:pPr lvl="1">
              <a:buFont typeface="Wingdings" panose="05000000000000000000" pitchFamily="2" charset="2"/>
              <a:buChar char="q"/>
            </a:pPr>
            <a:r>
              <a:rPr lang="en-US" dirty="0"/>
              <a:t>Explorer</a:t>
            </a:r>
          </a:p>
          <a:p>
            <a:pPr lvl="1">
              <a:buFont typeface="Wingdings" panose="05000000000000000000" pitchFamily="2" charset="2"/>
              <a:buChar char="q"/>
            </a:pPr>
            <a:r>
              <a:rPr lang="en-US" dirty="0" err="1"/>
              <a:t>Perio</a:t>
            </a:r>
            <a:r>
              <a:rPr lang="en-US" dirty="0"/>
              <a:t> probe</a:t>
            </a:r>
          </a:p>
          <a:p>
            <a:pPr lvl="1">
              <a:buFont typeface="Wingdings" panose="05000000000000000000" pitchFamily="2" charset="2"/>
              <a:buChar char="q"/>
            </a:pPr>
            <a:r>
              <a:rPr lang="en-US" dirty="0"/>
              <a:t>Cotton forceps</a:t>
            </a:r>
          </a:p>
          <a:p>
            <a:pPr lvl="1">
              <a:buFont typeface="Wingdings" panose="05000000000000000000" pitchFamily="2" charset="2"/>
              <a:buChar char="q"/>
            </a:pPr>
            <a:r>
              <a:rPr lang="en-US" dirty="0"/>
              <a:t>Air/water (unit-specific) syringe tip	</a:t>
            </a:r>
          </a:p>
          <a:p>
            <a:pPr lvl="0">
              <a:buFont typeface="Wingdings" panose="05000000000000000000" pitchFamily="2" charset="2"/>
              <a:buChar char="q"/>
            </a:pPr>
            <a:r>
              <a:rPr lang="en-US" dirty="0"/>
              <a:t>4 prophy cassettes above containing:</a:t>
            </a:r>
          </a:p>
          <a:p>
            <a:pPr lvl="1">
              <a:buFont typeface="Wingdings" panose="05000000000000000000" pitchFamily="2" charset="2"/>
              <a:buChar char="q"/>
            </a:pPr>
            <a:r>
              <a:rPr lang="en-US" dirty="0"/>
              <a:t>Preferred scaling instruments</a:t>
            </a:r>
          </a:p>
        </p:txBody>
      </p:sp>
      <p:sp>
        <p:nvSpPr>
          <p:cNvPr id="4" name="Content Placeholder 3">
            <a:extLst>
              <a:ext uri="{FF2B5EF4-FFF2-40B4-BE49-F238E27FC236}">
                <a16:creationId xmlns:a16="http://schemas.microsoft.com/office/drawing/2014/main" id="{76E39B38-A3CD-457F-AFF4-BAF19B2684CC}"/>
              </a:ext>
            </a:extLst>
          </p:cNvPr>
          <p:cNvSpPr>
            <a:spLocks noGrp="1"/>
          </p:cNvSpPr>
          <p:nvPr>
            <p:ph sz="half" idx="2"/>
          </p:nvPr>
        </p:nvSpPr>
        <p:spPr>
          <a:xfrm>
            <a:off x="5285678" y="400050"/>
            <a:ext cx="3401122" cy="4393692"/>
          </a:xfrm>
        </p:spPr>
        <p:txBody>
          <a:bodyPr>
            <a:normAutofit fontScale="47500" lnSpcReduction="20000"/>
          </a:bodyPr>
          <a:lstStyle/>
          <a:p>
            <a:pPr lvl="0">
              <a:buFont typeface="Wingdings" panose="05000000000000000000" pitchFamily="2" charset="2"/>
              <a:buChar char="q"/>
            </a:pPr>
            <a:r>
              <a:rPr lang="en-US" dirty="0"/>
              <a:t>Appropriate PPE such as gloves, masks, and eye protection</a:t>
            </a:r>
          </a:p>
          <a:p>
            <a:pPr lvl="0">
              <a:buFont typeface="Wingdings" panose="05000000000000000000" pitchFamily="2" charset="2"/>
              <a:buChar char="q"/>
            </a:pPr>
            <a:r>
              <a:rPr lang="en-US" dirty="0"/>
              <a:t>Appropriate barriers like head rest covers and light handle covers	</a:t>
            </a:r>
          </a:p>
          <a:p>
            <a:pPr lvl="0">
              <a:buFont typeface="Wingdings" panose="05000000000000000000" pitchFamily="2" charset="2"/>
              <a:buChar char="q"/>
            </a:pPr>
            <a:r>
              <a:rPr lang="en-US" dirty="0"/>
              <a:t>Disinfectant spray and wipes</a:t>
            </a:r>
          </a:p>
          <a:p>
            <a:pPr lvl="0">
              <a:buFont typeface="Wingdings" panose="05000000000000000000" pitchFamily="2" charset="2"/>
              <a:buChar char="q"/>
            </a:pPr>
            <a:r>
              <a:rPr lang="en-US" dirty="0"/>
              <a:t>Appropriate disposables:</a:t>
            </a:r>
          </a:p>
          <a:p>
            <a:pPr lvl="1">
              <a:buFont typeface="Wingdings" panose="05000000000000000000" pitchFamily="2" charset="2"/>
              <a:buChar char="q"/>
            </a:pPr>
            <a:r>
              <a:rPr lang="en-US" dirty="0"/>
              <a:t>Suction tips</a:t>
            </a:r>
          </a:p>
          <a:p>
            <a:pPr lvl="1">
              <a:buFont typeface="Wingdings" panose="05000000000000000000" pitchFamily="2" charset="2"/>
              <a:buChar char="q"/>
            </a:pPr>
            <a:r>
              <a:rPr lang="en-US" dirty="0"/>
              <a:t>Gauze</a:t>
            </a:r>
          </a:p>
          <a:p>
            <a:pPr lvl="1">
              <a:buFont typeface="Wingdings" panose="05000000000000000000" pitchFamily="2" charset="2"/>
              <a:buChar char="q"/>
            </a:pPr>
            <a:r>
              <a:rPr lang="en-US" dirty="0"/>
              <a:t>Bibs</a:t>
            </a:r>
          </a:p>
          <a:p>
            <a:pPr lvl="1">
              <a:buFont typeface="Wingdings" panose="05000000000000000000" pitchFamily="2" charset="2"/>
              <a:buChar char="q"/>
            </a:pPr>
            <a:r>
              <a:rPr lang="en-US" dirty="0"/>
              <a:t>Prophy angles</a:t>
            </a:r>
          </a:p>
          <a:p>
            <a:pPr lvl="1">
              <a:buFont typeface="Wingdings" panose="05000000000000000000" pitchFamily="2" charset="2"/>
              <a:buChar char="q"/>
            </a:pPr>
            <a:r>
              <a:rPr lang="en-US" dirty="0"/>
              <a:t>Prophy paste</a:t>
            </a:r>
          </a:p>
          <a:p>
            <a:pPr lvl="1">
              <a:buFont typeface="Wingdings" panose="05000000000000000000" pitchFamily="2" charset="2"/>
              <a:buChar char="q"/>
            </a:pPr>
            <a:r>
              <a:rPr lang="en-US" dirty="0"/>
              <a:t>Floss</a:t>
            </a:r>
          </a:p>
          <a:p>
            <a:pPr lvl="1">
              <a:buFont typeface="Wingdings" panose="05000000000000000000" pitchFamily="2" charset="2"/>
              <a:buChar char="q"/>
            </a:pPr>
            <a:r>
              <a:rPr lang="en-US" dirty="0"/>
              <a:t>Cotton tip applicators</a:t>
            </a:r>
          </a:p>
          <a:p>
            <a:pPr lvl="1">
              <a:buFont typeface="Wingdings" panose="05000000000000000000" pitchFamily="2" charset="2"/>
              <a:buChar char="q"/>
            </a:pPr>
            <a:r>
              <a:rPr lang="en-US" dirty="0"/>
              <a:t>Disposable mirrors</a:t>
            </a:r>
          </a:p>
          <a:p>
            <a:pPr lvl="0">
              <a:buFont typeface="Wingdings" panose="05000000000000000000" pitchFamily="2" charset="2"/>
              <a:buChar char="q"/>
            </a:pPr>
            <a:r>
              <a:rPr lang="en-US" dirty="0"/>
              <a:t>Sealant materials</a:t>
            </a:r>
          </a:p>
          <a:p>
            <a:pPr lvl="1">
              <a:buFont typeface="Wingdings" panose="05000000000000000000" pitchFamily="2" charset="2"/>
              <a:buChar char="q"/>
            </a:pPr>
            <a:r>
              <a:rPr lang="en-US" dirty="0"/>
              <a:t>Etch</a:t>
            </a:r>
          </a:p>
          <a:p>
            <a:pPr lvl="1">
              <a:buFont typeface="Wingdings" panose="05000000000000000000" pitchFamily="2" charset="2"/>
              <a:buChar char="q"/>
            </a:pPr>
            <a:r>
              <a:rPr lang="en-US" dirty="0"/>
              <a:t>Sealant material</a:t>
            </a:r>
          </a:p>
          <a:p>
            <a:pPr lvl="1">
              <a:buFont typeface="Wingdings" panose="05000000000000000000" pitchFamily="2" charset="2"/>
              <a:buChar char="q"/>
            </a:pPr>
            <a:r>
              <a:rPr lang="en-US" dirty="0"/>
              <a:t>Micro brushes</a:t>
            </a:r>
          </a:p>
          <a:p>
            <a:pPr lvl="1">
              <a:buFont typeface="Wingdings" panose="05000000000000000000" pitchFamily="2" charset="2"/>
              <a:buChar char="q"/>
            </a:pPr>
            <a:r>
              <a:rPr lang="en-US" dirty="0"/>
              <a:t>Curing light	</a:t>
            </a:r>
          </a:p>
          <a:p>
            <a:pPr lvl="0">
              <a:buFont typeface="Wingdings" panose="05000000000000000000" pitchFamily="2" charset="2"/>
              <a:buChar char="q"/>
            </a:pPr>
            <a:r>
              <a:rPr lang="en-US" dirty="0"/>
              <a:t>Fluoride varnish</a:t>
            </a:r>
          </a:p>
          <a:p>
            <a:pPr lvl="0">
              <a:buFont typeface="Wingdings" panose="05000000000000000000" pitchFamily="2" charset="2"/>
              <a:buChar char="q"/>
            </a:pPr>
            <a:r>
              <a:rPr lang="en-US" dirty="0"/>
              <a:t>Patient education material</a:t>
            </a:r>
          </a:p>
        </p:txBody>
      </p:sp>
    </p:spTree>
    <p:extLst>
      <p:ext uri="{BB962C8B-B14F-4D97-AF65-F5344CB8AC3E}">
        <p14:creationId xmlns:p14="http://schemas.microsoft.com/office/powerpoint/2010/main" val="9869484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7A2E-27CB-4465-A8CD-942F57452828}"/>
              </a:ext>
            </a:extLst>
          </p:cNvPr>
          <p:cNvSpPr>
            <a:spLocks noGrp="1"/>
          </p:cNvSpPr>
          <p:nvPr>
            <p:ph type="title"/>
          </p:nvPr>
        </p:nvSpPr>
        <p:spPr/>
        <p:txBody>
          <a:bodyPr/>
          <a:lstStyle/>
          <a:p>
            <a:r>
              <a:rPr lang="en-US" dirty="0"/>
              <a:t>Patient Education and Material</a:t>
            </a:r>
          </a:p>
        </p:txBody>
      </p:sp>
      <p:pic>
        <p:nvPicPr>
          <p:cNvPr id="4" name="Picture 3">
            <a:extLst>
              <a:ext uri="{FF2B5EF4-FFF2-40B4-BE49-F238E27FC236}">
                <a16:creationId xmlns:a16="http://schemas.microsoft.com/office/drawing/2014/main" id="{B9B8BFDA-F401-4962-90D4-C830215A900C}"/>
              </a:ext>
            </a:extLst>
          </p:cNvPr>
          <p:cNvPicPr>
            <a:picLocks noChangeAspect="1"/>
          </p:cNvPicPr>
          <p:nvPr/>
        </p:nvPicPr>
        <p:blipFill rotWithShape="1">
          <a:blip r:embed="rId2">
            <a:extLst>
              <a:ext uri="{28A0092B-C50C-407E-A947-70E740481C1C}">
                <a14:useLocalDpi xmlns:a14="http://schemas.microsoft.com/office/drawing/2010/main" val="0"/>
              </a:ext>
            </a:extLst>
          </a:blip>
          <a:srcRect t="27500" b="22500"/>
          <a:stretch/>
        </p:blipFill>
        <p:spPr>
          <a:xfrm rot="5400000">
            <a:off x="-457198" y="2067105"/>
            <a:ext cx="2926075" cy="109728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5B38B88-1EED-4F48-9A85-775A1726B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94004" y="1839641"/>
            <a:ext cx="2452954" cy="1839715"/>
          </a:xfrm>
          <a:prstGeom prst="rect">
            <a:avLst/>
          </a:prstGeom>
        </p:spPr>
      </p:pic>
      <p:pic>
        <p:nvPicPr>
          <p:cNvPr id="8" name="Picture 7">
            <a:extLst>
              <a:ext uri="{FF2B5EF4-FFF2-40B4-BE49-F238E27FC236}">
                <a16:creationId xmlns:a16="http://schemas.microsoft.com/office/drawing/2014/main" id="{5A02B241-5FAC-46A9-9DDD-A46B01D243BC}"/>
              </a:ext>
            </a:extLst>
          </p:cNvPr>
          <p:cNvPicPr>
            <a:picLocks noChangeAspect="1"/>
          </p:cNvPicPr>
          <p:nvPr/>
        </p:nvPicPr>
        <p:blipFill rotWithShape="1">
          <a:blip r:embed="rId4">
            <a:extLst>
              <a:ext uri="{28A0092B-C50C-407E-A947-70E740481C1C}">
                <a14:useLocalDpi xmlns:a14="http://schemas.microsoft.com/office/drawing/2010/main" val="0"/>
              </a:ext>
            </a:extLst>
          </a:blip>
          <a:srcRect l="3537" t="22316" r="6289" b="27405"/>
          <a:stretch/>
        </p:blipFill>
        <p:spPr>
          <a:xfrm rot="5400000">
            <a:off x="7073810" y="1352856"/>
            <a:ext cx="2623935" cy="109728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BE11FCC-9E6A-445A-A2A3-82C2908D3E7A}"/>
              </a:ext>
            </a:extLst>
          </p:cNvPr>
          <p:cNvPicPr>
            <a:picLocks noChangeAspect="1"/>
          </p:cNvPicPr>
          <p:nvPr/>
        </p:nvPicPr>
        <p:blipFill rotWithShape="1">
          <a:blip r:embed="rId5">
            <a:extLst>
              <a:ext uri="{28A0092B-C50C-407E-A947-70E740481C1C}">
                <a14:useLocalDpi xmlns:a14="http://schemas.microsoft.com/office/drawing/2010/main" val="0"/>
              </a:ext>
            </a:extLst>
          </a:blip>
          <a:srcRect l="9387" t="7821" r="12041" b="11228"/>
          <a:stretch/>
        </p:blipFill>
        <p:spPr>
          <a:xfrm rot="5400000">
            <a:off x="1915885" y="1619794"/>
            <a:ext cx="1915886" cy="148045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E3A490D-DFDE-4111-A7CB-12D61AE08D36}"/>
              </a:ext>
            </a:extLst>
          </p:cNvPr>
          <p:cNvPicPr>
            <a:picLocks noChangeAspect="1"/>
          </p:cNvPicPr>
          <p:nvPr/>
        </p:nvPicPr>
        <p:blipFill rotWithShape="1">
          <a:blip r:embed="rId6">
            <a:extLst>
              <a:ext uri="{28A0092B-C50C-407E-A947-70E740481C1C}">
                <a14:useLocalDpi xmlns:a14="http://schemas.microsoft.com/office/drawing/2010/main" val="0"/>
              </a:ext>
            </a:extLst>
          </a:blip>
          <a:srcRect l="8154" t="7536" r="9560" b="13226"/>
          <a:stretch/>
        </p:blipFill>
        <p:spPr>
          <a:xfrm rot="5400000">
            <a:off x="2229392" y="3387637"/>
            <a:ext cx="1254037" cy="90569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7FB7649-64E4-4D8D-AAC1-35EE05F368FE}"/>
              </a:ext>
            </a:extLst>
          </p:cNvPr>
          <p:cNvPicPr>
            <a:picLocks noChangeAspect="1"/>
          </p:cNvPicPr>
          <p:nvPr/>
        </p:nvPicPr>
        <p:blipFill rotWithShape="1">
          <a:blip r:embed="rId7">
            <a:extLst>
              <a:ext uri="{28A0092B-C50C-407E-A947-70E740481C1C}">
                <a14:useLocalDpi xmlns:a14="http://schemas.microsoft.com/office/drawing/2010/main" val="0"/>
              </a:ext>
            </a:extLst>
          </a:blip>
          <a:srcRect l="5556" t="28145" r="4445" b="19156"/>
          <a:stretch/>
        </p:blipFill>
        <p:spPr>
          <a:xfrm rot="5400000">
            <a:off x="3187063" y="2426333"/>
            <a:ext cx="3017492" cy="1325143"/>
          </a:xfrm>
          <a:prstGeom prst="rect">
            <a:avLst/>
          </a:prstGeom>
        </p:spPr>
      </p:pic>
      <p:sp>
        <p:nvSpPr>
          <p:cNvPr id="17" name="Rectangle: Rounded Corners 16">
            <a:extLst>
              <a:ext uri="{FF2B5EF4-FFF2-40B4-BE49-F238E27FC236}">
                <a16:creationId xmlns:a16="http://schemas.microsoft.com/office/drawing/2014/main" id="{D1357938-70C6-47CF-9F38-EC302F2123C2}"/>
              </a:ext>
            </a:extLst>
          </p:cNvPr>
          <p:cNvSpPr/>
          <p:nvPr/>
        </p:nvSpPr>
        <p:spPr>
          <a:xfrm>
            <a:off x="4033237" y="1143002"/>
            <a:ext cx="1325144" cy="285106"/>
          </a:xfrm>
          <a:prstGeom prst="roundRect">
            <a:avLst/>
          </a:prstGeom>
          <a:ln>
            <a:solidFill>
              <a:srgbClr val="A60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Finger Brush</a:t>
            </a:r>
          </a:p>
        </p:txBody>
      </p:sp>
      <p:cxnSp>
        <p:nvCxnSpPr>
          <p:cNvPr id="20" name="Straight Arrow Connector 19">
            <a:extLst>
              <a:ext uri="{FF2B5EF4-FFF2-40B4-BE49-F238E27FC236}">
                <a16:creationId xmlns:a16="http://schemas.microsoft.com/office/drawing/2014/main" id="{8974B16D-AD7D-408F-BCDF-4A091F9DE694}"/>
              </a:ext>
            </a:extLst>
          </p:cNvPr>
          <p:cNvCxnSpPr>
            <a:endCxn id="18" idx="1"/>
          </p:cNvCxnSpPr>
          <p:nvPr/>
        </p:nvCxnSpPr>
        <p:spPr>
          <a:xfrm>
            <a:off x="4380089" y="1499705"/>
            <a:ext cx="384587" cy="45117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D675FA58-CF9C-4BCD-A434-8835A2D00E76}"/>
              </a:ext>
            </a:extLst>
          </p:cNvPr>
          <p:cNvSpPr/>
          <p:nvPr/>
        </p:nvSpPr>
        <p:spPr>
          <a:xfrm>
            <a:off x="4764676" y="1485945"/>
            <a:ext cx="739665" cy="9298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Tree>
    <p:extLst>
      <p:ext uri="{BB962C8B-B14F-4D97-AF65-F5344CB8AC3E}">
        <p14:creationId xmlns:p14="http://schemas.microsoft.com/office/powerpoint/2010/main" val="768258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7E83-C742-4E1E-9FE3-47E2761FE0C7}"/>
              </a:ext>
            </a:extLst>
          </p:cNvPr>
          <p:cNvSpPr>
            <a:spLocks noGrp="1"/>
          </p:cNvSpPr>
          <p:nvPr>
            <p:ph type="title"/>
          </p:nvPr>
        </p:nvSpPr>
        <p:spPr/>
        <p:txBody>
          <a:bodyPr/>
          <a:lstStyle/>
          <a:p>
            <a:r>
              <a:rPr lang="en-US" dirty="0"/>
              <a:t>Value Stream</a:t>
            </a:r>
          </a:p>
        </p:txBody>
      </p:sp>
      <p:pic>
        <p:nvPicPr>
          <p:cNvPr id="4" name="Picture 3">
            <a:extLst>
              <a:ext uri="{FF2B5EF4-FFF2-40B4-BE49-F238E27FC236}">
                <a16:creationId xmlns:a16="http://schemas.microsoft.com/office/drawing/2014/main" id="{6AF5473B-0056-4CEA-BF3B-EB59D157D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70358"/>
            <a:ext cx="1371600" cy="1828800"/>
          </a:xfrm>
          <a:prstGeom prst="rect">
            <a:avLst/>
          </a:prstGeom>
        </p:spPr>
      </p:pic>
      <p:sp>
        <p:nvSpPr>
          <p:cNvPr id="5" name="Arrow: Right 4">
            <a:extLst>
              <a:ext uri="{FF2B5EF4-FFF2-40B4-BE49-F238E27FC236}">
                <a16:creationId xmlns:a16="http://schemas.microsoft.com/office/drawing/2014/main" id="{1CF0B87B-A5AE-4660-94D9-48EA09199D0A}"/>
              </a:ext>
            </a:extLst>
          </p:cNvPr>
          <p:cNvSpPr/>
          <p:nvPr/>
        </p:nvSpPr>
        <p:spPr>
          <a:xfrm>
            <a:off x="1828800" y="1727558"/>
            <a:ext cx="9144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548143C-213F-4DF2-8306-E74669ED182D}"/>
              </a:ext>
            </a:extLst>
          </p:cNvPr>
          <p:cNvSpPr/>
          <p:nvPr/>
        </p:nvSpPr>
        <p:spPr>
          <a:xfrm>
            <a:off x="4114800" y="1727558"/>
            <a:ext cx="9144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78DA4A1-A19A-40D1-9603-1EF528E5A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832" y="1498958"/>
            <a:ext cx="1028700" cy="1371600"/>
          </a:xfrm>
          <a:prstGeom prst="rect">
            <a:avLst/>
          </a:prstGeom>
        </p:spPr>
      </p:pic>
      <p:pic>
        <p:nvPicPr>
          <p:cNvPr id="12" name="Picture 11">
            <a:extLst>
              <a:ext uri="{FF2B5EF4-FFF2-40B4-BE49-F238E27FC236}">
                <a16:creationId xmlns:a16="http://schemas.microsoft.com/office/drawing/2014/main" id="{00754BB0-5DA7-49EE-83E3-23B7B4F03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99" y="1331318"/>
            <a:ext cx="1280160" cy="1706880"/>
          </a:xfrm>
          <a:prstGeom prst="rect">
            <a:avLst/>
          </a:prstGeom>
        </p:spPr>
      </p:pic>
      <p:sp>
        <p:nvSpPr>
          <p:cNvPr id="13" name="Arrow: Right 12">
            <a:extLst>
              <a:ext uri="{FF2B5EF4-FFF2-40B4-BE49-F238E27FC236}">
                <a16:creationId xmlns:a16="http://schemas.microsoft.com/office/drawing/2014/main" id="{5DEAA398-140C-4A44-BC19-1CE4B4065BCE}"/>
              </a:ext>
            </a:extLst>
          </p:cNvPr>
          <p:cNvSpPr/>
          <p:nvPr/>
        </p:nvSpPr>
        <p:spPr>
          <a:xfrm>
            <a:off x="6355079" y="1727558"/>
            <a:ext cx="9144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A40DDCC-856E-4022-86A9-52ACAEA7C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1270358"/>
            <a:ext cx="1371600" cy="1828800"/>
          </a:xfrm>
          <a:prstGeom prst="rect">
            <a:avLst/>
          </a:prstGeom>
        </p:spPr>
      </p:pic>
      <p:sp>
        <p:nvSpPr>
          <p:cNvPr id="18" name="Rectangle: Rounded Corners 17">
            <a:extLst>
              <a:ext uri="{FF2B5EF4-FFF2-40B4-BE49-F238E27FC236}">
                <a16:creationId xmlns:a16="http://schemas.microsoft.com/office/drawing/2014/main" id="{07222971-5AC6-4479-8636-47FC056F0055}"/>
              </a:ext>
            </a:extLst>
          </p:cNvPr>
          <p:cNvSpPr/>
          <p:nvPr/>
        </p:nvSpPr>
        <p:spPr>
          <a:xfrm>
            <a:off x="457200" y="3400745"/>
            <a:ext cx="1823660" cy="1371600"/>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Pregnant mother visits OBGYN for prenatal care</a:t>
            </a:r>
          </a:p>
        </p:txBody>
      </p:sp>
      <p:sp>
        <p:nvSpPr>
          <p:cNvPr id="20" name="Rectangle: Rounded Corners 19">
            <a:extLst>
              <a:ext uri="{FF2B5EF4-FFF2-40B4-BE49-F238E27FC236}">
                <a16:creationId xmlns:a16="http://schemas.microsoft.com/office/drawing/2014/main" id="{EE957791-706D-4780-B02F-D248A7C1999F}"/>
              </a:ext>
            </a:extLst>
          </p:cNvPr>
          <p:cNvSpPr/>
          <p:nvPr/>
        </p:nvSpPr>
        <p:spPr>
          <a:xfrm>
            <a:off x="2743199" y="3400745"/>
            <a:ext cx="1823661" cy="914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Prenatal oral health care provided</a:t>
            </a:r>
          </a:p>
        </p:txBody>
      </p:sp>
      <p:sp>
        <p:nvSpPr>
          <p:cNvPr id="21" name="Rectangle: Rounded Corners 20">
            <a:extLst>
              <a:ext uri="{FF2B5EF4-FFF2-40B4-BE49-F238E27FC236}">
                <a16:creationId xmlns:a16="http://schemas.microsoft.com/office/drawing/2014/main" id="{B0D62C12-3CB0-4672-B2C6-4095709C3678}"/>
              </a:ext>
            </a:extLst>
          </p:cNvPr>
          <p:cNvSpPr/>
          <p:nvPr/>
        </p:nvSpPr>
        <p:spPr>
          <a:xfrm>
            <a:off x="5029199" y="3226516"/>
            <a:ext cx="1823663" cy="685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mother and baby</a:t>
            </a:r>
          </a:p>
        </p:txBody>
      </p:sp>
      <p:sp>
        <p:nvSpPr>
          <p:cNvPr id="22" name="Rectangle: Rounded Corners 21">
            <a:extLst>
              <a:ext uri="{FF2B5EF4-FFF2-40B4-BE49-F238E27FC236}">
                <a16:creationId xmlns:a16="http://schemas.microsoft.com/office/drawing/2014/main" id="{F37A2959-7D39-4DE2-8767-5C011D589364}"/>
              </a:ext>
            </a:extLst>
          </p:cNvPr>
          <p:cNvSpPr/>
          <p:nvPr/>
        </p:nvSpPr>
        <p:spPr>
          <a:xfrm>
            <a:off x="7315200" y="2756258"/>
            <a:ext cx="1371600" cy="6858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Healthy Mouths!</a:t>
            </a:r>
          </a:p>
        </p:txBody>
      </p:sp>
      <p:pic>
        <p:nvPicPr>
          <p:cNvPr id="24" name="Picture 23">
            <a:extLst>
              <a:ext uri="{FF2B5EF4-FFF2-40B4-BE49-F238E27FC236}">
                <a16:creationId xmlns:a16="http://schemas.microsoft.com/office/drawing/2014/main" id="{B406871C-D0F9-4318-86B8-A48A50ACBD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933410"/>
            <a:ext cx="1371600" cy="342900"/>
          </a:xfrm>
          <a:prstGeom prst="rect">
            <a:avLst/>
          </a:prstGeom>
        </p:spPr>
      </p:pic>
    </p:spTree>
    <p:extLst>
      <p:ext uri="{BB962C8B-B14F-4D97-AF65-F5344CB8AC3E}">
        <p14:creationId xmlns:p14="http://schemas.microsoft.com/office/powerpoint/2010/main" val="1692843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A133-E509-4612-AFF3-9BCAF9D84517}"/>
              </a:ext>
            </a:extLst>
          </p:cNvPr>
          <p:cNvSpPr>
            <a:spLocks noGrp="1"/>
          </p:cNvSpPr>
          <p:nvPr>
            <p:ph type="title"/>
          </p:nvPr>
        </p:nvSpPr>
        <p:spPr/>
        <p:txBody>
          <a:bodyPr>
            <a:normAutofit fontScale="90000"/>
          </a:bodyPr>
          <a:lstStyle/>
          <a:p>
            <a:r>
              <a:rPr lang="en-US" dirty="0"/>
              <a:t>9a: Welcome! Introduction of Key Partners</a:t>
            </a:r>
          </a:p>
        </p:txBody>
      </p:sp>
      <p:sp>
        <p:nvSpPr>
          <p:cNvPr id="3" name="Content Placeholder 2">
            <a:extLst>
              <a:ext uri="{FF2B5EF4-FFF2-40B4-BE49-F238E27FC236}">
                <a16:creationId xmlns:a16="http://schemas.microsoft.com/office/drawing/2014/main" id="{F5FDC63E-84F9-48AC-ABE4-779C35CBC0C2}"/>
              </a:ext>
            </a:extLst>
          </p:cNvPr>
          <p:cNvSpPr>
            <a:spLocks noGrp="1"/>
          </p:cNvSpPr>
          <p:nvPr>
            <p:ph sz="half" idx="1"/>
          </p:nvPr>
        </p:nvSpPr>
        <p:spPr>
          <a:xfrm>
            <a:off x="457200" y="1255014"/>
            <a:ext cx="7723762" cy="3538728"/>
          </a:xfrm>
        </p:spPr>
        <p:txBody>
          <a:bodyPr>
            <a:normAutofit fontScale="77500" lnSpcReduction="20000"/>
          </a:bodyPr>
          <a:lstStyle/>
          <a:p>
            <a:pPr marL="0" indent="0">
              <a:spcAft>
                <a:spcPts val="600"/>
              </a:spcAft>
              <a:buNone/>
            </a:pPr>
            <a:r>
              <a:rPr lang="en-US" b="1" u="sng" dirty="0"/>
              <a:t>Presenters</a:t>
            </a:r>
            <a:r>
              <a:rPr lang="en-US" dirty="0"/>
              <a:t> (Public Session 9a-1030a)</a:t>
            </a:r>
          </a:p>
          <a:p>
            <a:pPr>
              <a:spcAft>
                <a:spcPts val="600"/>
              </a:spcAft>
            </a:pPr>
            <a:r>
              <a:rPr lang="en-US" dirty="0"/>
              <a:t>Mert Aksu, JD, MHSA, DDS, Dean, Detroit Mercy</a:t>
            </a:r>
          </a:p>
          <a:p>
            <a:pPr>
              <a:spcAft>
                <a:spcPts val="600"/>
              </a:spcAft>
            </a:pPr>
            <a:r>
              <a:rPr lang="en-US" dirty="0"/>
              <a:t>Chris Farrell, RDH, BSDH, MPA, Oral Health Director; Dept. of Health &amp; Human Services</a:t>
            </a:r>
          </a:p>
          <a:p>
            <a:pPr>
              <a:spcAft>
                <a:spcPts val="600"/>
              </a:spcAft>
            </a:pPr>
            <a:r>
              <a:rPr lang="en-US" dirty="0" smtClean="0"/>
              <a:t>Dan Thompson, COO; </a:t>
            </a:r>
            <a:r>
              <a:rPr lang="en-US" dirty="0"/>
              <a:t>Michigan Primary Care </a:t>
            </a:r>
            <a:r>
              <a:rPr lang="en-US" dirty="0" smtClean="0"/>
              <a:t>Association</a:t>
            </a:r>
            <a:endParaRPr lang="en-US" dirty="0"/>
          </a:p>
          <a:p>
            <a:pPr>
              <a:spcAft>
                <a:spcPts val="600"/>
              </a:spcAft>
            </a:pPr>
            <a:r>
              <a:rPr lang="en-US" dirty="0"/>
              <a:t>Peter Chang, MD, MPH, CEO; Grace </a:t>
            </a:r>
            <a:r>
              <a:rPr lang="en-US" dirty="0" smtClean="0"/>
              <a:t>Health</a:t>
            </a:r>
          </a:p>
          <a:p>
            <a:pPr>
              <a:spcAft>
                <a:spcPts val="600"/>
              </a:spcAft>
            </a:pPr>
            <a:r>
              <a:rPr lang="en-US" dirty="0"/>
              <a:t>Doug Saylor, </a:t>
            </a:r>
            <a:r>
              <a:rPr lang="en-US" dirty="0" smtClean="0"/>
              <a:t>MD, Chief </a:t>
            </a:r>
            <a:r>
              <a:rPr lang="en-US" dirty="0"/>
              <a:t>Medical </a:t>
            </a:r>
            <a:r>
              <a:rPr lang="en-US" dirty="0" smtClean="0"/>
              <a:t>Officer, Great </a:t>
            </a:r>
            <a:r>
              <a:rPr lang="en-US" dirty="0"/>
              <a:t>Lakes Bay Women’s Care Bay City</a:t>
            </a:r>
          </a:p>
          <a:p>
            <a:pPr>
              <a:spcAft>
                <a:spcPts val="600"/>
              </a:spcAft>
            </a:pPr>
            <a:endParaRPr lang="en-US" dirty="0"/>
          </a:p>
        </p:txBody>
      </p:sp>
    </p:spTree>
    <p:extLst>
      <p:ext uri="{BB962C8B-B14F-4D97-AF65-F5344CB8AC3E}">
        <p14:creationId xmlns:p14="http://schemas.microsoft.com/office/powerpoint/2010/main" val="1195146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fontScale="90000"/>
          </a:bodyPr>
          <a:lstStyle/>
          <a:p>
            <a:pPr algn="ctr"/>
            <a:r>
              <a:rPr lang="en-US" dirty="0"/>
              <a:t>Time for Questions</a:t>
            </a:r>
            <a:br>
              <a:rPr lang="en-US" dirty="0"/>
            </a:br>
            <a:r>
              <a:rPr lang="en-US" dirty="0"/>
              <a:t>&amp;</a:t>
            </a:r>
            <a:br>
              <a:rPr lang="en-US" dirty="0"/>
            </a:br>
            <a:r>
              <a:rPr lang="en-US" dirty="0"/>
              <a:t>Networking Lunch at Noon</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4156830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A133-E509-4612-AFF3-9BCAF9D84517}"/>
              </a:ext>
            </a:extLst>
          </p:cNvPr>
          <p:cNvSpPr>
            <a:spLocks noGrp="1"/>
          </p:cNvSpPr>
          <p:nvPr>
            <p:ph type="title"/>
          </p:nvPr>
        </p:nvSpPr>
        <p:spPr>
          <a:xfrm>
            <a:off x="457200" y="400050"/>
            <a:ext cx="4114800" cy="742950"/>
          </a:xfrm>
        </p:spPr>
        <p:txBody>
          <a:bodyPr>
            <a:normAutofit/>
          </a:bodyPr>
          <a:lstStyle/>
          <a:p>
            <a:r>
              <a:rPr lang="en-US" dirty="0"/>
              <a:t>1230a: Workflow</a:t>
            </a:r>
          </a:p>
        </p:txBody>
      </p:sp>
      <p:sp>
        <p:nvSpPr>
          <p:cNvPr id="3" name="Content Placeholder 2">
            <a:extLst>
              <a:ext uri="{FF2B5EF4-FFF2-40B4-BE49-F238E27FC236}">
                <a16:creationId xmlns:a16="http://schemas.microsoft.com/office/drawing/2014/main" id="{F5FDC63E-84F9-48AC-ABE4-779C35CBC0C2}"/>
              </a:ext>
            </a:extLst>
          </p:cNvPr>
          <p:cNvSpPr>
            <a:spLocks noGrp="1"/>
          </p:cNvSpPr>
          <p:nvPr>
            <p:ph sz="half" idx="1"/>
          </p:nvPr>
        </p:nvSpPr>
        <p:spPr>
          <a:xfrm>
            <a:off x="457200" y="1255014"/>
            <a:ext cx="8229600" cy="3538728"/>
          </a:xfrm>
        </p:spPr>
        <p:txBody>
          <a:bodyPr>
            <a:normAutofit fontScale="92500" lnSpcReduction="10000"/>
          </a:bodyPr>
          <a:lstStyle/>
          <a:p>
            <a:pPr marL="0" indent="0">
              <a:spcAft>
                <a:spcPts val="600"/>
              </a:spcAft>
              <a:buNone/>
            </a:pPr>
            <a:r>
              <a:rPr lang="en-US" b="1" u="sng" dirty="0"/>
              <a:t>Presenters</a:t>
            </a:r>
          </a:p>
          <a:p>
            <a:pPr>
              <a:spcAft>
                <a:spcPts val="600"/>
              </a:spcAft>
            </a:pPr>
            <a:r>
              <a:rPr lang="en-US" dirty="0"/>
              <a:t>Kevin Steely, DDS</a:t>
            </a:r>
          </a:p>
          <a:p>
            <a:pPr>
              <a:spcAft>
                <a:spcPts val="600"/>
              </a:spcAft>
            </a:pPr>
            <a:r>
              <a:rPr lang="en-US" dirty="0"/>
              <a:t>Staci Hard, RDH</a:t>
            </a:r>
          </a:p>
          <a:p>
            <a:pPr>
              <a:spcAft>
                <a:spcPts val="600"/>
              </a:spcAft>
            </a:pPr>
            <a:r>
              <a:rPr lang="en-US" dirty="0"/>
              <a:t>Tracie Hurst, RDH</a:t>
            </a:r>
          </a:p>
          <a:p>
            <a:pPr>
              <a:spcAft>
                <a:spcPts val="600"/>
              </a:spcAft>
            </a:pPr>
            <a:r>
              <a:rPr lang="en-US" dirty="0"/>
              <a:t>John Girdwood, PhD</a:t>
            </a:r>
          </a:p>
          <a:p>
            <a:pPr>
              <a:spcAft>
                <a:spcPts val="600"/>
              </a:spcAft>
            </a:pPr>
            <a:r>
              <a:rPr lang="en-US" dirty="0"/>
              <a:t>Joshua Thomson, PhD</a:t>
            </a:r>
          </a:p>
          <a:p>
            <a:pPr>
              <a:spcAft>
                <a:spcPts val="600"/>
              </a:spcAft>
            </a:pPr>
            <a:r>
              <a:rPr lang="de-DE" dirty="0"/>
              <a:t>Erin Relich, RDH, BSDH, MSA </a:t>
            </a:r>
            <a:endParaRPr lang="en-US" dirty="0"/>
          </a:p>
        </p:txBody>
      </p:sp>
      <p:pic>
        <p:nvPicPr>
          <p:cNvPr id="4" name="Picture 3">
            <a:extLst>
              <a:ext uri="{FF2B5EF4-FFF2-40B4-BE49-F238E27FC236}">
                <a16:creationId xmlns:a16="http://schemas.microsoft.com/office/drawing/2014/main" id="{A9CD6C31-DCD3-419F-9335-23EF69218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99008"/>
            <a:ext cx="4572000" cy="2571750"/>
          </a:xfrm>
          <a:prstGeom prst="rect">
            <a:avLst/>
          </a:prstGeom>
          <a:ln>
            <a:noFill/>
          </a:ln>
          <a:effectLst>
            <a:softEdge rad="112500"/>
          </a:effectLst>
        </p:spPr>
      </p:pic>
      <p:sp>
        <p:nvSpPr>
          <p:cNvPr id="5" name="TextBox 4">
            <a:extLst>
              <a:ext uri="{FF2B5EF4-FFF2-40B4-BE49-F238E27FC236}">
                <a16:creationId xmlns:a16="http://schemas.microsoft.com/office/drawing/2014/main" id="{7F85F81C-8649-49D8-854D-AA899B1564C6}"/>
              </a:ext>
            </a:extLst>
          </p:cNvPr>
          <p:cNvSpPr txBox="1"/>
          <p:nvPr/>
        </p:nvSpPr>
        <p:spPr>
          <a:xfrm>
            <a:off x="4572000" y="3791164"/>
            <a:ext cx="4504880" cy="338554"/>
          </a:xfrm>
          <a:prstGeom prst="rect">
            <a:avLst/>
          </a:prstGeom>
          <a:noFill/>
        </p:spPr>
        <p:txBody>
          <a:bodyPr wrap="square" rtlCol="0">
            <a:spAutoFit/>
          </a:bodyPr>
          <a:lstStyle/>
          <a:p>
            <a:pPr algn="ctr"/>
            <a:r>
              <a:rPr lang="en-US" sz="1600" i="1" dirty="0"/>
              <a:t>Staci, Derrick (Muskegon), Tracie, and Kevin</a:t>
            </a:r>
          </a:p>
        </p:txBody>
      </p:sp>
    </p:spTree>
    <p:extLst>
      <p:ext uri="{BB962C8B-B14F-4D97-AF65-F5344CB8AC3E}">
        <p14:creationId xmlns:p14="http://schemas.microsoft.com/office/powerpoint/2010/main" val="77901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E34A-E6C5-4ED1-8E41-450DA359A9FC}"/>
              </a:ext>
            </a:extLst>
          </p:cNvPr>
          <p:cNvSpPr>
            <a:spLocks noGrp="1"/>
          </p:cNvSpPr>
          <p:nvPr>
            <p:ph type="title"/>
          </p:nvPr>
        </p:nvSpPr>
        <p:spPr/>
        <p:txBody>
          <a:bodyPr/>
          <a:lstStyle/>
          <a:p>
            <a:r>
              <a:rPr lang="en-US" dirty="0"/>
              <a:t>1</a:t>
            </a:r>
            <a:r>
              <a:rPr lang="en-US" baseline="30000" dirty="0"/>
              <a:t>st</a:t>
            </a:r>
            <a:r>
              <a:rPr lang="en-US" dirty="0"/>
              <a:t> Trimester Visit: Overview</a:t>
            </a:r>
          </a:p>
        </p:txBody>
      </p:sp>
      <p:sp>
        <p:nvSpPr>
          <p:cNvPr id="3" name="Text Placeholder 2">
            <a:extLst>
              <a:ext uri="{FF2B5EF4-FFF2-40B4-BE49-F238E27FC236}">
                <a16:creationId xmlns:a16="http://schemas.microsoft.com/office/drawing/2014/main" id="{6B9294D2-DE83-4475-9C3E-B7DAA2C5F0F6}"/>
              </a:ext>
            </a:extLst>
          </p:cNvPr>
          <p:cNvSpPr>
            <a:spLocks noGrp="1"/>
          </p:cNvSpPr>
          <p:nvPr>
            <p:ph type="body" idx="1"/>
          </p:nvPr>
        </p:nvSpPr>
        <p:spPr/>
        <p:txBody>
          <a:bodyPr>
            <a:normAutofit/>
          </a:bodyPr>
          <a:lstStyle/>
          <a:p>
            <a:r>
              <a:rPr lang="en-US" dirty="0"/>
              <a:t>Goals and tasks for initial visit:</a:t>
            </a:r>
          </a:p>
        </p:txBody>
      </p:sp>
      <p:sp>
        <p:nvSpPr>
          <p:cNvPr id="4" name="Content Placeholder 3">
            <a:extLst>
              <a:ext uri="{FF2B5EF4-FFF2-40B4-BE49-F238E27FC236}">
                <a16:creationId xmlns:a16="http://schemas.microsoft.com/office/drawing/2014/main" id="{6D80FE5F-B417-4128-8911-E4E003CF9064}"/>
              </a:ext>
            </a:extLst>
          </p:cNvPr>
          <p:cNvSpPr>
            <a:spLocks noGrp="1"/>
          </p:cNvSpPr>
          <p:nvPr>
            <p:ph sz="half" idx="2"/>
          </p:nvPr>
        </p:nvSpPr>
        <p:spPr/>
        <p:txBody>
          <a:bodyPr>
            <a:normAutofit fontScale="92500" lnSpcReduction="10000"/>
          </a:bodyPr>
          <a:lstStyle/>
          <a:p>
            <a:r>
              <a:rPr lang="en-US" dirty="0"/>
              <a:t>RDH should attempt to meet with patient early as possible</a:t>
            </a:r>
          </a:p>
          <a:p>
            <a:r>
              <a:rPr lang="en-US" dirty="0"/>
              <a:t>Meet with each patient when they present for their initial visit with the OB provider</a:t>
            </a:r>
          </a:p>
          <a:p>
            <a:r>
              <a:rPr lang="en-US" dirty="0"/>
              <a:t>Begin collecting data on the tracking sheet</a:t>
            </a:r>
          </a:p>
        </p:txBody>
      </p:sp>
      <p:sp>
        <p:nvSpPr>
          <p:cNvPr id="5" name="Text Placeholder 4">
            <a:extLst>
              <a:ext uri="{FF2B5EF4-FFF2-40B4-BE49-F238E27FC236}">
                <a16:creationId xmlns:a16="http://schemas.microsoft.com/office/drawing/2014/main" id="{277C15AA-4F19-43A2-ACC1-46F41E0FEB84}"/>
              </a:ext>
            </a:extLst>
          </p:cNvPr>
          <p:cNvSpPr>
            <a:spLocks noGrp="1"/>
          </p:cNvSpPr>
          <p:nvPr>
            <p:ph type="body" sz="quarter" idx="3"/>
          </p:nvPr>
        </p:nvSpPr>
        <p:spPr/>
        <p:txBody>
          <a:bodyPr>
            <a:normAutofit fontScale="70000" lnSpcReduction="20000"/>
          </a:bodyPr>
          <a:lstStyle/>
          <a:p>
            <a:r>
              <a:rPr lang="en-US" dirty="0"/>
              <a:t>Hygienist introduces herself and presents a brief overview of the program:</a:t>
            </a:r>
          </a:p>
        </p:txBody>
      </p:sp>
      <p:sp>
        <p:nvSpPr>
          <p:cNvPr id="6" name="Content Placeholder 5">
            <a:extLst>
              <a:ext uri="{FF2B5EF4-FFF2-40B4-BE49-F238E27FC236}">
                <a16:creationId xmlns:a16="http://schemas.microsoft.com/office/drawing/2014/main" id="{C9307CB7-9D13-4065-80FE-0A46B328F9C9}"/>
              </a:ext>
            </a:extLst>
          </p:cNvPr>
          <p:cNvSpPr>
            <a:spLocks noGrp="1"/>
          </p:cNvSpPr>
          <p:nvPr>
            <p:ph sz="quarter" idx="4"/>
          </p:nvPr>
        </p:nvSpPr>
        <p:spPr/>
        <p:txBody>
          <a:bodyPr>
            <a:normAutofit fontScale="85000" lnSpcReduction="10000"/>
          </a:bodyPr>
          <a:lstStyle/>
          <a:p>
            <a:r>
              <a:rPr lang="en-US" dirty="0"/>
              <a:t>Frequency of patient visits with the hygienist</a:t>
            </a:r>
          </a:p>
          <a:p>
            <a:r>
              <a:rPr lang="en-US" dirty="0"/>
              <a:t>Relevant discussion topics</a:t>
            </a:r>
          </a:p>
          <a:p>
            <a:r>
              <a:rPr lang="en-US" dirty="0"/>
              <a:t>Patient goal-setting and other oral health-related topics</a:t>
            </a:r>
          </a:p>
          <a:p>
            <a:r>
              <a:rPr lang="en-US" dirty="0"/>
              <a:t>Patients frequently ask questions the RDH can address </a:t>
            </a:r>
          </a:p>
          <a:p>
            <a:r>
              <a:rPr lang="en-US" dirty="0"/>
              <a:t>Build trust!</a:t>
            </a:r>
          </a:p>
        </p:txBody>
      </p:sp>
    </p:spTree>
    <p:extLst>
      <p:ext uri="{BB962C8B-B14F-4D97-AF65-F5344CB8AC3E}">
        <p14:creationId xmlns:p14="http://schemas.microsoft.com/office/powerpoint/2010/main" val="12054037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724B-932F-4E50-A9D1-E517E3376169}"/>
              </a:ext>
            </a:extLst>
          </p:cNvPr>
          <p:cNvSpPr>
            <a:spLocks noGrp="1"/>
          </p:cNvSpPr>
          <p:nvPr>
            <p:ph type="title"/>
          </p:nvPr>
        </p:nvSpPr>
        <p:spPr/>
        <p:txBody>
          <a:bodyPr/>
          <a:lstStyle/>
          <a:p>
            <a:r>
              <a:rPr lang="en-US" dirty="0"/>
              <a:t>1</a:t>
            </a:r>
            <a:r>
              <a:rPr lang="en-US" baseline="30000" dirty="0"/>
              <a:t>st</a:t>
            </a:r>
            <a:r>
              <a:rPr lang="en-US" dirty="0"/>
              <a:t> Trimester Visit: Value Stream Map</a:t>
            </a:r>
          </a:p>
        </p:txBody>
      </p:sp>
      <p:graphicFrame>
        <p:nvGraphicFramePr>
          <p:cNvPr id="5" name="Diagram 4">
            <a:extLst>
              <a:ext uri="{FF2B5EF4-FFF2-40B4-BE49-F238E27FC236}">
                <a16:creationId xmlns:a16="http://schemas.microsoft.com/office/drawing/2014/main" id="{0B86DEB3-9CC3-4F66-8780-380B76986CE8}"/>
              </a:ext>
            </a:extLst>
          </p:cNvPr>
          <p:cNvGraphicFramePr/>
          <p:nvPr>
            <p:extLst>
              <p:ext uri="{D42A27DB-BD31-4B8C-83A1-F6EECF244321}">
                <p14:modId xmlns:p14="http://schemas.microsoft.com/office/powerpoint/2010/main" val="3706499687"/>
              </p:ext>
            </p:extLst>
          </p:nvPr>
        </p:nvGraphicFramePr>
        <p:xfrm>
          <a:off x="1069382" y="1143000"/>
          <a:ext cx="7617417" cy="1605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E5F779B6-D5C0-4102-939A-9B8E38D83821}"/>
              </a:ext>
            </a:extLst>
          </p:cNvPr>
          <p:cNvGraphicFramePr/>
          <p:nvPr>
            <p:extLst>
              <p:ext uri="{D42A27DB-BD31-4B8C-83A1-F6EECF244321}">
                <p14:modId xmlns:p14="http://schemas.microsoft.com/office/powerpoint/2010/main" val="1606224026"/>
              </p:ext>
            </p:extLst>
          </p:nvPr>
        </p:nvGraphicFramePr>
        <p:xfrm>
          <a:off x="1069382" y="2748043"/>
          <a:ext cx="7617418" cy="19954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9">
            <a:extLst>
              <a:ext uri="{FF2B5EF4-FFF2-40B4-BE49-F238E27FC236}">
                <a16:creationId xmlns:a16="http://schemas.microsoft.com/office/drawing/2014/main" id="{175160E2-7074-432B-9773-6B3AF3FE86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143000"/>
            <a:ext cx="1071562" cy="1428750"/>
          </a:xfrm>
          <a:prstGeom prst="rect">
            <a:avLst/>
          </a:prstGeom>
        </p:spPr>
      </p:pic>
      <p:pic>
        <p:nvPicPr>
          <p:cNvPr id="11" name="Picture 10">
            <a:extLst>
              <a:ext uri="{FF2B5EF4-FFF2-40B4-BE49-F238E27FC236}">
                <a16:creationId xmlns:a16="http://schemas.microsoft.com/office/drawing/2014/main" id="{3733E252-4915-49E1-AD96-8058E581C1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181" y="3032340"/>
            <a:ext cx="1071562" cy="1428750"/>
          </a:xfrm>
          <a:prstGeom prst="rect">
            <a:avLst/>
          </a:prstGeom>
        </p:spPr>
      </p:pic>
    </p:spTree>
    <p:extLst>
      <p:ext uri="{BB962C8B-B14F-4D97-AF65-F5344CB8AC3E}">
        <p14:creationId xmlns:p14="http://schemas.microsoft.com/office/powerpoint/2010/main" val="3628657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E34A-E6C5-4ED1-8E41-450DA359A9FC}"/>
              </a:ext>
            </a:extLst>
          </p:cNvPr>
          <p:cNvSpPr>
            <a:spLocks noGrp="1"/>
          </p:cNvSpPr>
          <p:nvPr>
            <p:ph type="title"/>
          </p:nvPr>
        </p:nvSpPr>
        <p:spPr/>
        <p:txBody>
          <a:bodyPr/>
          <a:lstStyle/>
          <a:p>
            <a:r>
              <a:rPr lang="en-US" dirty="0"/>
              <a:t>2</a:t>
            </a:r>
            <a:r>
              <a:rPr lang="en-US" baseline="30000" dirty="0"/>
              <a:t>nd</a:t>
            </a:r>
            <a:r>
              <a:rPr lang="en-US" dirty="0"/>
              <a:t> Trimester Visit: Overview</a:t>
            </a:r>
          </a:p>
        </p:txBody>
      </p:sp>
      <p:sp>
        <p:nvSpPr>
          <p:cNvPr id="3" name="Text Placeholder 2">
            <a:extLst>
              <a:ext uri="{FF2B5EF4-FFF2-40B4-BE49-F238E27FC236}">
                <a16:creationId xmlns:a16="http://schemas.microsoft.com/office/drawing/2014/main" id="{6B9294D2-DE83-4475-9C3E-B7DAA2C5F0F6}"/>
              </a:ext>
            </a:extLst>
          </p:cNvPr>
          <p:cNvSpPr>
            <a:spLocks noGrp="1"/>
          </p:cNvSpPr>
          <p:nvPr>
            <p:ph type="body" idx="1"/>
          </p:nvPr>
        </p:nvSpPr>
        <p:spPr/>
        <p:txBody>
          <a:bodyPr>
            <a:normAutofit/>
          </a:bodyPr>
          <a:lstStyle/>
          <a:p>
            <a:r>
              <a:rPr lang="en-US" dirty="0"/>
              <a:t>Goals and tasks for initial visit:</a:t>
            </a:r>
          </a:p>
        </p:txBody>
      </p:sp>
      <p:sp>
        <p:nvSpPr>
          <p:cNvPr id="4" name="Content Placeholder 3">
            <a:extLst>
              <a:ext uri="{FF2B5EF4-FFF2-40B4-BE49-F238E27FC236}">
                <a16:creationId xmlns:a16="http://schemas.microsoft.com/office/drawing/2014/main" id="{6D80FE5F-B417-4128-8911-E4E003CF9064}"/>
              </a:ext>
            </a:extLst>
          </p:cNvPr>
          <p:cNvSpPr>
            <a:spLocks noGrp="1"/>
          </p:cNvSpPr>
          <p:nvPr>
            <p:ph sz="half" idx="2"/>
          </p:nvPr>
        </p:nvSpPr>
        <p:spPr>
          <a:xfrm>
            <a:off x="457200" y="1828800"/>
            <a:ext cx="3931920" cy="2963466"/>
          </a:xfrm>
        </p:spPr>
        <p:txBody>
          <a:bodyPr>
            <a:normAutofit fontScale="85000" lnSpcReduction="10000"/>
          </a:bodyPr>
          <a:lstStyle/>
          <a:p>
            <a:r>
              <a:rPr lang="en-US" dirty="0"/>
              <a:t>Occurs </a:t>
            </a:r>
            <a:r>
              <a:rPr lang="en-US" dirty="0">
                <a:sym typeface="Symbol" panose="05050102010706020507" pitchFamily="18" charset="2"/>
              </a:rPr>
              <a:t></a:t>
            </a:r>
            <a:r>
              <a:rPr lang="en-US" dirty="0"/>
              <a:t>24-26 </a:t>
            </a:r>
            <a:r>
              <a:rPr lang="en-US" dirty="0" err="1"/>
              <a:t>wks</a:t>
            </a:r>
            <a:r>
              <a:rPr lang="en-US" dirty="0"/>
              <a:t> gestation</a:t>
            </a:r>
          </a:p>
          <a:p>
            <a:r>
              <a:rPr lang="en-US" dirty="0"/>
              <a:t>Reorient patient to program</a:t>
            </a:r>
          </a:p>
          <a:p>
            <a:r>
              <a:rPr lang="en-US" dirty="0"/>
              <a:t>Address barriers like:</a:t>
            </a:r>
          </a:p>
          <a:p>
            <a:pPr lvl="1"/>
            <a:r>
              <a:rPr lang="en-US" dirty="0"/>
              <a:t>Fear</a:t>
            </a:r>
          </a:p>
          <a:p>
            <a:pPr lvl="1"/>
            <a:r>
              <a:rPr lang="en-US" dirty="0"/>
              <a:t>Lack of transportation</a:t>
            </a:r>
          </a:p>
          <a:p>
            <a:pPr lvl="1"/>
            <a:r>
              <a:rPr lang="en-US" dirty="0"/>
              <a:t>Lack of childcare for other children in the family</a:t>
            </a:r>
          </a:p>
          <a:p>
            <a:pPr lvl="1"/>
            <a:r>
              <a:rPr lang="en-US" dirty="0"/>
              <a:t>Inability to take off work</a:t>
            </a:r>
          </a:p>
          <a:p>
            <a:r>
              <a:rPr lang="en-US" dirty="0"/>
              <a:t>Overcome barriers!</a:t>
            </a:r>
          </a:p>
        </p:txBody>
      </p:sp>
      <p:sp>
        <p:nvSpPr>
          <p:cNvPr id="5" name="Text Placeholder 4">
            <a:extLst>
              <a:ext uri="{FF2B5EF4-FFF2-40B4-BE49-F238E27FC236}">
                <a16:creationId xmlns:a16="http://schemas.microsoft.com/office/drawing/2014/main" id="{277C15AA-4F19-43A2-ACC1-46F41E0FEB84}"/>
              </a:ext>
            </a:extLst>
          </p:cNvPr>
          <p:cNvSpPr>
            <a:spLocks noGrp="1"/>
          </p:cNvSpPr>
          <p:nvPr>
            <p:ph type="body" sz="quarter" idx="3"/>
          </p:nvPr>
        </p:nvSpPr>
        <p:spPr/>
        <p:txBody>
          <a:bodyPr>
            <a:normAutofit fontScale="70000" lnSpcReduction="20000"/>
          </a:bodyPr>
          <a:lstStyle/>
          <a:p>
            <a:r>
              <a:rPr lang="en-US" dirty="0"/>
              <a:t>Hygienist reintroduces herself, continues tracking data, and addresses the following:</a:t>
            </a:r>
          </a:p>
        </p:txBody>
      </p:sp>
      <p:sp>
        <p:nvSpPr>
          <p:cNvPr id="6" name="Content Placeholder 5">
            <a:extLst>
              <a:ext uri="{FF2B5EF4-FFF2-40B4-BE49-F238E27FC236}">
                <a16:creationId xmlns:a16="http://schemas.microsoft.com/office/drawing/2014/main" id="{C9307CB7-9D13-4065-80FE-0A46B328F9C9}"/>
              </a:ext>
            </a:extLst>
          </p:cNvPr>
          <p:cNvSpPr>
            <a:spLocks noGrp="1"/>
          </p:cNvSpPr>
          <p:nvPr>
            <p:ph sz="quarter" idx="4"/>
          </p:nvPr>
        </p:nvSpPr>
        <p:spPr>
          <a:xfrm>
            <a:off x="4754880" y="1828800"/>
            <a:ext cx="3494175" cy="2963466"/>
          </a:xfrm>
        </p:spPr>
        <p:txBody>
          <a:bodyPr>
            <a:normAutofit fontScale="85000" lnSpcReduction="10000"/>
          </a:bodyPr>
          <a:lstStyle/>
          <a:p>
            <a:r>
              <a:rPr lang="en-US" dirty="0"/>
              <a:t>Discuss food </a:t>
            </a:r>
            <a:r>
              <a:rPr lang="en-US" dirty="0" err="1"/>
              <a:t>cariogenicity</a:t>
            </a:r>
            <a:r>
              <a:rPr lang="en-US" dirty="0"/>
              <a:t> and dental caries disease progression</a:t>
            </a:r>
          </a:p>
          <a:p>
            <a:r>
              <a:rPr lang="en-US" dirty="0" smtClean="0"/>
              <a:t>It is </a:t>
            </a:r>
            <a:r>
              <a:rPr lang="en-US" dirty="0"/>
              <a:t>important to convey culturally-relevant </a:t>
            </a:r>
            <a:r>
              <a:rPr lang="en-US" dirty="0" smtClean="0"/>
              <a:t>and scientifically-correct information </a:t>
            </a:r>
            <a:r>
              <a:rPr lang="en-US" dirty="0"/>
              <a:t>to the patient about their oral disease status</a:t>
            </a:r>
          </a:p>
        </p:txBody>
      </p:sp>
    </p:spTree>
    <p:extLst>
      <p:ext uri="{BB962C8B-B14F-4D97-AF65-F5344CB8AC3E}">
        <p14:creationId xmlns:p14="http://schemas.microsoft.com/office/powerpoint/2010/main" val="3407921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724B-932F-4E50-A9D1-E517E3376169}"/>
              </a:ext>
            </a:extLst>
          </p:cNvPr>
          <p:cNvSpPr>
            <a:spLocks noGrp="1"/>
          </p:cNvSpPr>
          <p:nvPr>
            <p:ph type="title"/>
          </p:nvPr>
        </p:nvSpPr>
        <p:spPr/>
        <p:txBody>
          <a:bodyPr/>
          <a:lstStyle/>
          <a:p>
            <a:r>
              <a:rPr lang="en-US" dirty="0"/>
              <a:t>2</a:t>
            </a:r>
            <a:r>
              <a:rPr lang="en-US" baseline="30000" dirty="0"/>
              <a:t>nd</a:t>
            </a:r>
            <a:r>
              <a:rPr lang="en-US" dirty="0"/>
              <a:t> Trimester Visit: Value Stream Map</a:t>
            </a:r>
          </a:p>
        </p:txBody>
      </p:sp>
      <p:graphicFrame>
        <p:nvGraphicFramePr>
          <p:cNvPr id="5" name="Diagram 4">
            <a:extLst>
              <a:ext uri="{FF2B5EF4-FFF2-40B4-BE49-F238E27FC236}">
                <a16:creationId xmlns:a16="http://schemas.microsoft.com/office/drawing/2014/main" id="{0B86DEB3-9CC3-4F66-8780-380B76986CE8}"/>
              </a:ext>
            </a:extLst>
          </p:cNvPr>
          <p:cNvGraphicFramePr/>
          <p:nvPr>
            <p:extLst>
              <p:ext uri="{D42A27DB-BD31-4B8C-83A1-F6EECF244321}">
                <p14:modId xmlns:p14="http://schemas.microsoft.com/office/powerpoint/2010/main" val="1214871034"/>
              </p:ext>
            </p:extLst>
          </p:nvPr>
        </p:nvGraphicFramePr>
        <p:xfrm>
          <a:off x="1069382" y="1143000"/>
          <a:ext cx="7617417" cy="1605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E5F779B6-D5C0-4102-939A-9B8E38D83821}"/>
              </a:ext>
            </a:extLst>
          </p:cNvPr>
          <p:cNvGraphicFramePr/>
          <p:nvPr>
            <p:extLst>
              <p:ext uri="{D42A27DB-BD31-4B8C-83A1-F6EECF244321}">
                <p14:modId xmlns:p14="http://schemas.microsoft.com/office/powerpoint/2010/main" val="3682280422"/>
              </p:ext>
            </p:extLst>
          </p:nvPr>
        </p:nvGraphicFramePr>
        <p:xfrm>
          <a:off x="1069382" y="2748043"/>
          <a:ext cx="7617418" cy="19954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9">
            <a:extLst>
              <a:ext uri="{FF2B5EF4-FFF2-40B4-BE49-F238E27FC236}">
                <a16:creationId xmlns:a16="http://schemas.microsoft.com/office/drawing/2014/main" id="{175160E2-7074-432B-9773-6B3AF3FE86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143000"/>
            <a:ext cx="1071562" cy="1428750"/>
          </a:xfrm>
          <a:prstGeom prst="rect">
            <a:avLst/>
          </a:prstGeom>
        </p:spPr>
      </p:pic>
      <p:pic>
        <p:nvPicPr>
          <p:cNvPr id="11" name="Picture 10">
            <a:extLst>
              <a:ext uri="{FF2B5EF4-FFF2-40B4-BE49-F238E27FC236}">
                <a16:creationId xmlns:a16="http://schemas.microsoft.com/office/drawing/2014/main" id="{3733E252-4915-49E1-AD96-8058E581C1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181" y="3032340"/>
            <a:ext cx="1071562" cy="1428750"/>
          </a:xfrm>
          <a:prstGeom prst="rect">
            <a:avLst/>
          </a:prstGeom>
        </p:spPr>
      </p:pic>
    </p:spTree>
    <p:extLst>
      <p:ext uri="{BB962C8B-B14F-4D97-AF65-F5344CB8AC3E}">
        <p14:creationId xmlns:p14="http://schemas.microsoft.com/office/powerpoint/2010/main" val="1423383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E34A-E6C5-4ED1-8E41-450DA359A9FC}"/>
              </a:ext>
            </a:extLst>
          </p:cNvPr>
          <p:cNvSpPr>
            <a:spLocks noGrp="1"/>
          </p:cNvSpPr>
          <p:nvPr>
            <p:ph type="title"/>
          </p:nvPr>
        </p:nvSpPr>
        <p:spPr/>
        <p:txBody>
          <a:bodyPr/>
          <a:lstStyle/>
          <a:p>
            <a:r>
              <a:rPr lang="en-US" dirty="0"/>
              <a:t>3</a:t>
            </a:r>
            <a:r>
              <a:rPr lang="en-US" baseline="30000" dirty="0"/>
              <a:t>rd</a:t>
            </a:r>
            <a:r>
              <a:rPr lang="en-US" dirty="0"/>
              <a:t> Trimester Visit: Overview</a:t>
            </a:r>
          </a:p>
        </p:txBody>
      </p:sp>
      <p:sp>
        <p:nvSpPr>
          <p:cNvPr id="3" name="Text Placeholder 2">
            <a:extLst>
              <a:ext uri="{FF2B5EF4-FFF2-40B4-BE49-F238E27FC236}">
                <a16:creationId xmlns:a16="http://schemas.microsoft.com/office/drawing/2014/main" id="{6B9294D2-DE83-4475-9C3E-B7DAA2C5F0F6}"/>
              </a:ext>
            </a:extLst>
          </p:cNvPr>
          <p:cNvSpPr>
            <a:spLocks noGrp="1"/>
          </p:cNvSpPr>
          <p:nvPr>
            <p:ph type="body" idx="1"/>
          </p:nvPr>
        </p:nvSpPr>
        <p:spPr/>
        <p:txBody>
          <a:bodyPr>
            <a:normAutofit/>
          </a:bodyPr>
          <a:lstStyle/>
          <a:p>
            <a:r>
              <a:rPr lang="en-US" dirty="0"/>
              <a:t>Goals and tasks for initial visit:</a:t>
            </a:r>
          </a:p>
        </p:txBody>
      </p:sp>
      <p:sp>
        <p:nvSpPr>
          <p:cNvPr id="4" name="Content Placeholder 3">
            <a:extLst>
              <a:ext uri="{FF2B5EF4-FFF2-40B4-BE49-F238E27FC236}">
                <a16:creationId xmlns:a16="http://schemas.microsoft.com/office/drawing/2014/main" id="{6D80FE5F-B417-4128-8911-E4E003CF9064}"/>
              </a:ext>
            </a:extLst>
          </p:cNvPr>
          <p:cNvSpPr>
            <a:spLocks noGrp="1"/>
          </p:cNvSpPr>
          <p:nvPr>
            <p:ph sz="half" idx="2"/>
          </p:nvPr>
        </p:nvSpPr>
        <p:spPr/>
        <p:txBody>
          <a:bodyPr>
            <a:normAutofit fontScale="92500"/>
          </a:bodyPr>
          <a:lstStyle/>
          <a:p>
            <a:r>
              <a:rPr lang="en-US" dirty="0"/>
              <a:t>Occurs near the end of the pregnancy, usually around 36 weeks’ gestation</a:t>
            </a:r>
          </a:p>
          <a:p>
            <a:r>
              <a:rPr lang="en-US" dirty="0"/>
              <a:t>Ask if the patient has any concerns or pain</a:t>
            </a:r>
          </a:p>
          <a:p>
            <a:r>
              <a:rPr lang="en-US" dirty="0"/>
              <a:t>Start a conversation with visual aids about early childhood caries (ECC)</a:t>
            </a:r>
          </a:p>
        </p:txBody>
      </p:sp>
      <p:sp>
        <p:nvSpPr>
          <p:cNvPr id="5" name="Text Placeholder 4">
            <a:extLst>
              <a:ext uri="{FF2B5EF4-FFF2-40B4-BE49-F238E27FC236}">
                <a16:creationId xmlns:a16="http://schemas.microsoft.com/office/drawing/2014/main" id="{277C15AA-4F19-43A2-ACC1-46F41E0FEB84}"/>
              </a:ext>
            </a:extLst>
          </p:cNvPr>
          <p:cNvSpPr>
            <a:spLocks noGrp="1"/>
          </p:cNvSpPr>
          <p:nvPr>
            <p:ph type="body" sz="quarter" idx="3"/>
          </p:nvPr>
        </p:nvSpPr>
        <p:spPr/>
        <p:txBody>
          <a:bodyPr>
            <a:normAutofit fontScale="70000" lnSpcReduction="20000"/>
          </a:bodyPr>
          <a:lstStyle/>
          <a:p>
            <a:r>
              <a:rPr lang="en-US" dirty="0"/>
              <a:t>Hygienist reintroduces herself, continues tracking data, and addresses the following:</a:t>
            </a:r>
          </a:p>
        </p:txBody>
      </p:sp>
      <p:sp>
        <p:nvSpPr>
          <p:cNvPr id="6" name="Content Placeholder 5">
            <a:extLst>
              <a:ext uri="{FF2B5EF4-FFF2-40B4-BE49-F238E27FC236}">
                <a16:creationId xmlns:a16="http://schemas.microsoft.com/office/drawing/2014/main" id="{C9307CB7-9D13-4065-80FE-0A46B328F9C9}"/>
              </a:ext>
            </a:extLst>
          </p:cNvPr>
          <p:cNvSpPr>
            <a:spLocks noGrp="1"/>
          </p:cNvSpPr>
          <p:nvPr>
            <p:ph sz="quarter" idx="4"/>
          </p:nvPr>
        </p:nvSpPr>
        <p:spPr/>
        <p:txBody>
          <a:bodyPr>
            <a:normAutofit fontScale="85000" lnSpcReduction="10000"/>
          </a:bodyPr>
          <a:lstStyle/>
          <a:p>
            <a:r>
              <a:rPr lang="en-US" dirty="0"/>
              <a:t>Differences between breastmilk and formula</a:t>
            </a:r>
          </a:p>
          <a:p>
            <a:r>
              <a:rPr lang="en-US" dirty="0"/>
              <a:t>Importance of brushing the teeth with fluoride toothpaste </a:t>
            </a:r>
          </a:p>
          <a:p>
            <a:r>
              <a:rPr lang="en-US" dirty="0"/>
              <a:t>Harm caused by sugary drinks</a:t>
            </a:r>
          </a:p>
          <a:p>
            <a:r>
              <a:rPr lang="en-US" dirty="0"/>
              <a:t>Frequency of dental visits</a:t>
            </a:r>
          </a:p>
          <a:p>
            <a:r>
              <a:rPr lang="en-US" dirty="0"/>
              <a:t>Streptococcus </a:t>
            </a:r>
            <a:r>
              <a:rPr lang="en-US" dirty="0" err="1"/>
              <a:t>mutans</a:t>
            </a:r>
            <a:r>
              <a:rPr lang="en-US" dirty="0"/>
              <a:t> bacterial transfer from caregiver to baby</a:t>
            </a:r>
          </a:p>
        </p:txBody>
      </p:sp>
    </p:spTree>
    <p:extLst>
      <p:ext uri="{BB962C8B-B14F-4D97-AF65-F5344CB8AC3E}">
        <p14:creationId xmlns:p14="http://schemas.microsoft.com/office/powerpoint/2010/main" val="3844884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724B-932F-4E50-A9D1-E517E3376169}"/>
              </a:ext>
            </a:extLst>
          </p:cNvPr>
          <p:cNvSpPr>
            <a:spLocks noGrp="1"/>
          </p:cNvSpPr>
          <p:nvPr>
            <p:ph type="title"/>
          </p:nvPr>
        </p:nvSpPr>
        <p:spPr/>
        <p:txBody>
          <a:bodyPr/>
          <a:lstStyle/>
          <a:p>
            <a:r>
              <a:rPr lang="en-US" dirty="0"/>
              <a:t>3</a:t>
            </a:r>
            <a:r>
              <a:rPr lang="en-US" baseline="30000" dirty="0"/>
              <a:t>rd</a:t>
            </a:r>
            <a:r>
              <a:rPr lang="en-US" dirty="0"/>
              <a:t> Trimester Visit: Value Stream Map</a:t>
            </a:r>
          </a:p>
        </p:txBody>
      </p:sp>
      <p:graphicFrame>
        <p:nvGraphicFramePr>
          <p:cNvPr id="5" name="Diagram 4">
            <a:extLst>
              <a:ext uri="{FF2B5EF4-FFF2-40B4-BE49-F238E27FC236}">
                <a16:creationId xmlns:a16="http://schemas.microsoft.com/office/drawing/2014/main" id="{0B86DEB3-9CC3-4F66-8780-380B76986CE8}"/>
              </a:ext>
            </a:extLst>
          </p:cNvPr>
          <p:cNvGraphicFramePr/>
          <p:nvPr>
            <p:extLst>
              <p:ext uri="{D42A27DB-BD31-4B8C-83A1-F6EECF244321}">
                <p14:modId xmlns:p14="http://schemas.microsoft.com/office/powerpoint/2010/main" val="2643394038"/>
              </p:ext>
            </p:extLst>
          </p:nvPr>
        </p:nvGraphicFramePr>
        <p:xfrm>
          <a:off x="1069382" y="1143000"/>
          <a:ext cx="7617417" cy="1605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E5F779B6-D5C0-4102-939A-9B8E38D83821}"/>
              </a:ext>
            </a:extLst>
          </p:cNvPr>
          <p:cNvGraphicFramePr/>
          <p:nvPr>
            <p:extLst>
              <p:ext uri="{D42A27DB-BD31-4B8C-83A1-F6EECF244321}">
                <p14:modId xmlns:p14="http://schemas.microsoft.com/office/powerpoint/2010/main" val="810754853"/>
              </p:ext>
            </p:extLst>
          </p:nvPr>
        </p:nvGraphicFramePr>
        <p:xfrm>
          <a:off x="1069382" y="2748043"/>
          <a:ext cx="7617418" cy="19954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9">
            <a:extLst>
              <a:ext uri="{FF2B5EF4-FFF2-40B4-BE49-F238E27FC236}">
                <a16:creationId xmlns:a16="http://schemas.microsoft.com/office/drawing/2014/main" id="{175160E2-7074-432B-9773-6B3AF3FE86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143000"/>
            <a:ext cx="1071562" cy="1428750"/>
          </a:xfrm>
          <a:prstGeom prst="rect">
            <a:avLst/>
          </a:prstGeom>
        </p:spPr>
      </p:pic>
      <p:pic>
        <p:nvPicPr>
          <p:cNvPr id="11" name="Picture 10">
            <a:extLst>
              <a:ext uri="{FF2B5EF4-FFF2-40B4-BE49-F238E27FC236}">
                <a16:creationId xmlns:a16="http://schemas.microsoft.com/office/drawing/2014/main" id="{3733E252-4915-49E1-AD96-8058E581C1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181" y="3032340"/>
            <a:ext cx="1071562" cy="1428750"/>
          </a:xfrm>
          <a:prstGeom prst="rect">
            <a:avLst/>
          </a:prstGeom>
        </p:spPr>
      </p:pic>
    </p:spTree>
    <p:extLst>
      <p:ext uri="{BB962C8B-B14F-4D97-AF65-F5344CB8AC3E}">
        <p14:creationId xmlns:p14="http://schemas.microsoft.com/office/powerpoint/2010/main" val="3276332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E34A-E6C5-4ED1-8E41-450DA359A9FC}"/>
              </a:ext>
            </a:extLst>
          </p:cNvPr>
          <p:cNvSpPr>
            <a:spLocks noGrp="1"/>
          </p:cNvSpPr>
          <p:nvPr>
            <p:ph type="title"/>
          </p:nvPr>
        </p:nvSpPr>
        <p:spPr/>
        <p:txBody>
          <a:bodyPr/>
          <a:lstStyle/>
          <a:p>
            <a:r>
              <a:rPr lang="en-US" dirty="0"/>
              <a:t>Post-Partum Visit: Overview</a:t>
            </a:r>
          </a:p>
        </p:txBody>
      </p:sp>
      <p:sp>
        <p:nvSpPr>
          <p:cNvPr id="3" name="Text Placeholder 2">
            <a:extLst>
              <a:ext uri="{FF2B5EF4-FFF2-40B4-BE49-F238E27FC236}">
                <a16:creationId xmlns:a16="http://schemas.microsoft.com/office/drawing/2014/main" id="{6B9294D2-DE83-4475-9C3E-B7DAA2C5F0F6}"/>
              </a:ext>
            </a:extLst>
          </p:cNvPr>
          <p:cNvSpPr>
            <a:spLocks noGrp="1"/>
          </p:cNvSpPr>
          <p:nvPr>
            <p:ph type="body" idx="1"/>
          </p:nvPr>
        </p:nvSpPr>
        <p:spPr/>
        <p:txBody>
          <a:bodyPr>
            <a:normAutofit/>
          </a:bodyPr>
          <a:lstStyle/>
          <a:p>
            <a:r>
              <a:rPr lang="en-US" dirty="0"/>
              <a:t>Goals and tasks for initial visit:</a:t>
            </a:r>
          </a:p>
        </p:txBody>
      </p:sp>
      <p:sp>
        <p:nvSpPr>
          <p:cNvPr id="4" name="Content Placeholder 3">
            <a:extLst>
              <a:ext uri="{FF2B5EF4-FFF2-40B4-BE49-F238E27FC236}">
                <a16:creationId xmlns:a16="http://schemas.microsoft.com/office/drawing/2014/main" id="{6D80FE5F-B417-4128-8911-E4E003CF9064}"/>
              </a:ext>
            </a:extLst>
          </p:cNvPr>
          <p:cNvSpPr>
            <a:spLocks noGrp="1"/>
          </p:cNvSpPr>
          <p:nvPr>
            <p:ph sz="half" idx="2"/>
          </p:nvPr>
        </p:nvSpPr>
        <p:spPr/>
        <p:txBody>
          <a:bodyPr>
            <a:normAutofit fontScale="85000" lnSpcReduction="10000"/>
          </a:bodyPr>
          <a:lstStyle/>
          <a:p>
            <a:r>
              <a:rPr lang="en-US" dirty="0"/>
              <a:t>Can occur at any time after the baby is born</a:t>
            </a:r>
          </a:p>
          <a:p>
            <a:r>
              <a:rPr lang="en-US" dirty="0"/>
              <a:t>Prior to seeing the patient for postpartum visit, always verify: </a:t>
            </a:r>
          </a:p>
          <a:p>
            <a:pPr lvl="1"/>
            <a:r>
              <a:rPr lang="en-US" dirty="0"/>
              <a:t>baby is living </a:t>
            </a:r>
          </a:p>
          <a:p>
            <a:pPr lvl="1"/>
            <a:r>
              <a:rPr lang="en-US" dirty="0"/>
              <a:t>custody disposition for the baby</a:t>
            </a:r>
          </a:p>
          <a:p>
            <a:r>
              <a:rPr lang="en-US" dirty="0"/>
              <a:t>Visit should be a simple, straightforward, and brief appointment</a:t>
            </a:r>
          </a:p>
        </p:txBody>
      </p:sp>
      <p:sp>
        <p:nvSpPr>
          <p:cNvPr id="5" name="Text Placeholder 4">
            <a:extLst>
              <a:ext uri="{FF2B5EF4-FFF2-40B4-BE49-F238E27FC236}">
                <a16:creationId xmlns:a16="http://schemas.microsoft.com/office/drawing/2014/main" id="{277C15AA-4F19-43A2-ACC1-46F41E0FEB84}"/>
              </a:ext>
            </a:extLst>
          </p:cNvPr>
          <p:cNvSpPr>
            <a:spLocks noGrp="1"/>
          </p:cNvSpPr>
          <p:nvPr>
            <p:ph type="body" sz="quarter" idx="3"/>
          </p:nvPr>
        </p:nvSpPr>
        <p:spPr/>
        <p:txBody>
          <a:bodyPr>
            <a:normAutofit fontScale="70000" lnSpcReduction="20000"/>
          </a:bodyPr>
          <a:lstStyle/>
          <a:p>
            <a:r>
              <a:rPr lang="en-US" dirty="0"/>
              <a:t>Hygienist reintroduces herself, continues tracking data, and addresses the following:</a:t>
            </a:r>
          </a:p>
        </p:txBody>
      </p:sp>
      <p:sp>
        <p:nvSpPr>
          <p:cNvPr id="6" name="Content Placeholder 5">
            <a:extLst>
              <a:ext uri="{FF2B5EF4-FFF2-40B4-BE49-F238E27FC236}">
                <a16:creationId xmlns:a16="http://schemas.microsoft.com/office/drawing/2014/main" id="{C9307CB7-9D13-4065-80FE-0A46B328F9C9}"/>
              </a:ext>
            </a:extLst>
          </p:cNvPr>
          <p:cNvSpPr>
            <a:spLocks noGrp="1"/>
          </p:cNvSpPr>
          <p:nvPr>
            <p:ph sz="quarter" idx="4"/>
          </p:nvPr>
        </p:nvSpPr>
        <p:spPr/>
        <p:txBody>
          <a:bodyPr>
            <a:normAutofit fontScale="70000" lnSpcReduction="20000"/>
          </a:bodyPr>
          <a:lstStyle/>
          <a:p>
            <a:r>
              <a:rPr lang="en-US" dirty="0"/>
              <a:t>Ensure the patient is not suffering any oral pain and address any dental concerns</a:t>
            </a:r>
          </a:p>
          <a:p>
            <a:r>
              <a:rPr lang="en-US" dirty="0"/>
              <a:t>Facilitate any appointments that need to be scheduled in the dental department</a:t>
            </a:r>
          </a:p>
          <a:p>
            <a:r>
              <a:rPr lang="en-US" dirty="0"/>
              <a:t>Other appropriate handouts to give the mother at this visit include, but not limited to:</a:t>
            </a:r>
          </a:p>
          <a:p>
            <a:pPr lvl="1"/>
            <a:r>
              <a:rPr lang="en-US" dirty="0"/>
              <a:t>“From Drool to School”</a:t>
            </a:r>
          </a:p>
          <a:p>
            <a:pPr lvl="1"/>
            <a:r>
              <a:rPr lang="en-US" dirty="0"/>
              <a:t>“Dental Care by Age 1”</a:t>
            </a:r>
          </a:p>
          <a:p>
            <a:pPr lvl="2"/>
            <a:r>
              <a:rPr lang="en-US" i="1" dirty="0"/>
              <a:t>with attached finger brush</a:t>
            </a:r>
          </a:p>
        </p:txBody>
      </p:sp>
    </p:spTree>
    <p:extLst>
      <p:ext uri="{BB962C8B-B14F-4D97-AF65-F5344CB8AC3E}">
        <p14:creationId xmlns:p14="http://schemas.microsoft.com/office/powerpoint/2010/main" val="2776824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724B-932F-4E50-A9D1-E517E3376169}"/>
              </a:ext>
            </a:extLst>
          </p:cNvPr>
          <p:cNvSpPr>
            <a:spLocks noGrp="1"/>
          </p:cNvSpPr>
          <p:nvPr>
            <p:ph type="title"/>
          </p:nvPr>
        </p:nvSpPr>
        <p:spPr/>
        <p:txBody>
          <a:bodyPr/>
          <a:lstStyle/>
          <a:p>
            <a:r>
              <a:rPr lang="en-US" dirty="0"/>
              <a:t>Post-Partum Visit: Value Stream Map</a:t>
            </a:r>
          </a:p>
        </p:txBody>
      </p:sp>
      <p:graphicFrame>
        <p:nvGraphicFramePr>
          <p:cNvPr id="5" name="Diagram 4">
            <a:extLst>
              <a:ext uri="{FF2B5EF4-FFF2-40B4-BE49-F238E27FC236}">
                <a16:creationId xmlns:a16="http://schemas.microsoft.com/office/drawing/2014/main" id="{0B86DEB3-9CC3-4F66-8780-380B76986CE8}"/>
              </a:ext>
            </a:extLst>
          </p:cNvPr>
          <p:cNvGraphicFramePr/>
          <p:nvPr>
            <p:extLst>
              <p:ext uri="{D42A27DB-BD31-4B8C-83A1-F6EECF244321}">
                <p14:modId xmlns:p14="http://schemas.microsoft.com/office/powerpoint/2010/main" val="2756139432"/>
              </p:ext>
            </p:extLst>
          </p:nvPr>
        </p:nvGraphicFramePr>
        <p:xfrm>
          <a:off x="1069382" y="1143000"/>
          <a:ext cx="7617417" cy="1605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E5F779B6-D5C0-4102-939A-9B8E38D83821}"/>
              </a:ext>
            </a:extLst>
          </p:cNvPr>
          <p:cNvGraphicFramePr/>
          <p:nvPr>
            <p:extLst>
              <p:ext uri="{D42A27DB-BD31-4B8C-83A1-F6EECF244321}">
                <p14:modId xmlns:p14="http://schemas.microsoft.com/office/powerpoint/2010/main" val="1789189118"/>
              </p:ext>
            </p:extLst>
          </p:nvPr>
        </p:nvGraphicFramePr>
        <p:xfrm>
          <a:off x="1069382" y="2748043"/>
          <a:ext cx="7617418" cy="19954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9">
            <a:extLst>
              <a:ext uri="{FF2B5EF4-FFF2-40B4-BE49-F238E27FC236}">
                <a16:creationId xmlns:a16="http://schemas.microsoft.com/office/drawing/2014/main" id="{175160E2-7074-432B-9773-6B3AF3FE86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143000"/>
            <a:ext cx="1071562" cy="1428750"/>
          </a:xfrm>
          <a:prstGeom prst="rect">
            <a:avLst/>
          </a:prstGeom>
        </p:spPr>
      </p:pic>
      <p:pic>
        <p:nvPicPr>
          <p:cNvPr id="11" name="Picture 10">
            <a:extLst>
              <a:ext uri="{FF2B5EF4-FFF2-40B4-BE49-F238E27FC236}">
                <a16:creationId xmlns:a16="http://schemas.microsoft.com/office/drawing/2014/main" id="{3733E252-4915-49E1-AD96-8058E581C1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181" y="3032340"/>
            <a:ext cx="1071562" cy="1428750"/>
          </a:xfrm>
          <a:prstGeom prst="rect">
            <a:avLst/>
          </a:prstGeom>
        </p:spPr>
      </p:pic>
      <p:pic>
        <p:nvPicPr>
          <p:cNvPr id="4" name="Picture 3">
            <a:extLst>
              <a:ext uri="{FF2B5EF4-FFF2-40B4-BE49-F238E27FC236}">
                <a16:creationId xmlns:a16="http://schemas.microsoft.com/office/drawing/2014/main" id="{2EB5EAD2-5900-4EEB-8371-B04E390217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8267" y="1746558"/>
            <a:ext cx="751113" cy="1001485"/>
          </a:xfrm>
          <a:prstGeom prst="rect">
            <a:avLst/>
          </a:prstGeom>
        </p:spPr>
      </p:pic>
      <p:pic>
        <p:nvPicPr>
          <p:cNvPr id="9" name="Picture 8">
            <a:extLst>
              <a:ext uri="{FF2B5EF4-FFF2-40B4-BE49-F238E27FC236}">
                <a16:creationId xmlns:a16="http://schemas.microsoft.com/office/drawing/2014/main" id="{C5CFC45B-7A34-4084-B485-A2DD056571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1643" y="3600785"/>
            <a:ext cx="751113" cy="1001485"/>
          </a:xfrm>
          <a:prstGeom prst="rect">
            <a:avLst/>
          </a:prstGeom>
        </p:spPr>
      </p:pic>
    </p:spTree>
    <p:extLst>
      <p:ext uri="{BB962C8B-B14F-4D97-AF65-F5344CB8AC3E}">
        <p14:creationId xmlns:p14="http://schemas.microsoft.com/office/powerpoint/2010/main" val="1159970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A133-E509-4612-AFF3-9BCAF9D84517}"/>
              </a:ext>
            </a:extLst>
          </p:cNvPr>
          <p:cNvSpPr>
            <a:spLocks noGrp="1"/>
          </p:cNvSpPr>
          <p:nvPr>
            <p:ph type="title"/>
          </p:nvPr>
        </p:nvSpPr>
        <p:spPr>
          <a:xfrm>
            <a:off x="4576618" y="400050"/>
            <a:ext cx="4110182" cy="742950"/>
          </a:xfrm>
        </p:spPr>
        <p:txBody>
          <a:bodyPr>
            <a:normAutofit/>
          </a:bodyPr>
          <a:lstStyle/>
          <a:p>
            <a:r>
              <a:rPr lang="en-US" dirty="0"/>
              <a:t>Project Team</a:t>
            </a:r>
          </a:p>
        </p:txBody>
      </p:sp>
      <p:sp>
        <p:nvSpPr>
          <p:cNvPr id="3" name="Content Placeholder 2">
            <a:extLst>
              <a:ext uri="{FF2B5EF4-FFF2-40B4-BE49-F238E27FC236}">
                <a16:creationId xmlns:a16="http://schemas.microsoft.com/office/drawing/2014/main" id="{F5FDC63E-84F9-48AC-ABE4-779C35CBC0C2}"/>
              </a:ext>
            </a:extLst>
          </p:cNvPr>
          <p:cNvSpPr>
            <a:spLocks noGrp="1"/>
          </p:cNvSpPr>
          <p:nvPr>
            <p:ph sz="half" idx="1"/>
          </p:nvPr>
        </p:nvSpPr>
        <p:spPr>
          <a:xfrm>
            <a:off x="4576618" y="1255014"/>
            <a:ext cx="4110182" cy="3054768"/>
          </a:xfrm>
        </p:spPr>
        <p:txBody>
          <a:bodyPr>
            <a:normAutofit fontScale="85000" lnSpcReduction="10000"/>
          </a:bodyPr>
          <a:lstStyle/>
          <a:p>
            <a:pPr>
              <a:spcAft>
                <a:spcPts val="600"/>
              </a:spcAft>
            </a:pPr>
            <a:r>
              <a:rPr lang="en-US" b="1" dirty="0"/>
              <a:t>John Girdwood</a:t>
            </a:r>
            <a:r>
              <a:rPr lang="en-US" dirty="0"/>
              <a:t>: Strategy and Planning for Sustainability</a:t>
            </a:r>
          </a:p>
          <a:p>
            <a:pPr>
              <a:spcAft>
                <a:spcPts val="600"/>
              </a:spcAft>
            </a:pPr>
            <a:r>
              <a:rPr lang="en-US" b="1" dirty="0"/>
              <a:t>Emily Norrix</a:t>
            </a:r>
            <a:r>
              <a:rPr lang="en-US" dirty="0"/>
              <a:t>: Importance of Perinatal Oral Health</a:t>
            </a:r>
          </a:p>
          <a:p>
            <a:pPr>
              <a:spcAft>
                <a:spcPts val="600"/>
              </a:spcAft>
            </a:pPr>
            <a:r>
              <a:rPr lang="en-US" b="1" dirty="0"/>
              <a:t>Lindsay Sailor</a:t>
            </a:r>
            <a:r>
              <a:rPr lang="en-US" dirty="0"/>
              <a:t>: Integrating Oral Health Into Primary Care Clinics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8847" y="400050"/>
            <a:ext cx="4257771" cy="434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55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hought Bubble: Cloud 10">
            <a:extLst>
              <a:ext uri="{FF2B5EF4-FFF2-40B4-BE49-F238E27FC236}">
                <a16:creationId xmlns:a16="http://schemas.microsoft.com/office/drawing/2014/main" id="{6AAA39F2-CDFF-40B9-BF27-4E723BA5449E}"/>
              </a:ext>
            </a:extLst>
          </p:cNvPr>
          <p:cNvSpPr/>
          <p:nvPr/>
        </p:nvSpPr>
        <p:spPr>
          <a:xfrm flipH="1">
            <a:off x="5311737" y="575354"/>
            <a:ext cx="2157572" cy="903418"/>
          </a:xfrm>
          <a:prstGeom prst="cloudCallout">
            <a:avLst>
              <a:gd name="adj1" fmla="val -40864"/>
              <a:gd name="adj2" fmla="val 7508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hought Bubble: Cloud 11">
            <a:extLst>
              <a:ext uri="{FF2B5EF4-FFF2-40B4-BE49-F238E27FC236}">
                <a16:creationId xmlns:a16="http://schemas.microsoft.com/office/drawing/2014/main" id="{B2ADFC24-8CC8-4DC2-99FA-7C1B13D9995C}"/>
              </a:ext>
            </a:extLst>
          </p:cNvPr>
          <p:cNvSpPr/>
          <p:nvPr/>
        </p:nvSpPr>
        <p:spPr>
          <a:xfrm>
            <a:off x="4921321" y="349758"/>
            <a:ext cx="3123344" cy="1233464"/>
          </a:xfrm>
          <a:prstGeom prst="cloudCallout">
            <a:avLst>
              <a:gd name="adj1" fmla="val -43859"/>
              <a:gd name="adj2" fmla="val 66665"/>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29CB5-282F-49DF-9252-37EC694A00B5}"/>
              </a:ext>
            </a:extLst>
          </p:cNvPr>
          <p:cNvSpPr>
            <a:spLocks noGrp="1"/>
          </p:cNvSpPr>
          <p:nvPr>
            <p:ph type="title"/>
          </p:nvPr>
        </p:nvSpPr>
        <p:spPr/>
        <p:txBody>
          <a:bodyPr>
            <a:normAutofit/>
          </a:bodyPr>
          <a:lstStyle/>
          <a:p>
            <a:r>
              <a:rPr lang="en-US" dirty="0"/>
              <a:t>Remember…</a:t>
            </a:r>
          </a:p>
        </p:txBody>
      </p:sp>
      <p:sp>
        <p:nvSpPr>
          <p:cNvPr id="3" name="Content Placeholder 2">
            <a:extLst>
              <a:ext uri="{FF2B5EF4-FFF2-40B4-BE49-F238E27FC236}">
                <a16:creationId xmlns:a16="http://schemas.microsoft.com/office/drawing/2014/main" id="{CEC78D7E-2558-4C4C-A644-06E084F88FD8}"/>
              </a:ext>
            </a:extLst>
          </p:cNvPr>
          <p:cNvSpPr>
            <a:spLocks noGrp="1"/>
          </p:cNvSpPr>
          <p:nvPr>
            <p:ph sz="half" idx="1"/>
          </p:nvPr>
        </p:nvSpPr>
        <p:spPr/>
        <p:txBody>
          <a:bodyPr>
            <a:normAutofit fontScale="85000" lnSpcReduction="10000"/>
          </a:bodyPr>
          <a:lstStyle/>
          <a:p>
            <a:r>
              <a:rPr lang="en-US" dirty="0"/>
              <a:t>Always keep the long term goal in mind</a:t>
            </a:r>
          </a:p>
          <a:p>
            <a:r>
              <a:rPr lang="en-US" dirty="0"/>
              <a:t>Life’s full of challenges</a:t>
            </a:r>
          </a:p>
          <a:p>
            <a:r>
              <a:rPr lang="en-US" dirty="0"/>
              <a:t>Promoting self-efficacy and empowering the patient can make a major impact.   The Grace Health Model and RDH are the gateway to reducing barriers. </a:t>
            </a:r>
          </a:p>
        </p:txBody>
      </p:sp>
      <p:pic>
        <p:nvPicPr>
          <p:cNvPr id="7" name="Picture 6">
            <a:extLst>
              <a:ext uri="{FF2B5EF4-FFF2-40B4-BE49-F238E27FC236}">
                <a16:creationId xmlns:a16="http://schemas.microsoft.com/office/drawing/2014/main" id="{DE289E2E-8621-46B9-8676-C745BCE55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495800" y="1829922"/>
            <a:ext cx="2121851" cy="2829134"/>
          </a:xfrm>
          <a:prstGeom prst="rect">
            <a:avLst/>
          </a:prstGeom>
          <a:noFill/>
          <a:ln>
            <a:noFill/>
          </a:ln>
        </p:spPr>
      </p:pic>
      <p:pic>
        <p:nvPicPr>
          <p:cNvPr id="1026" name="Picture 2">
            <a:extLst>
              <a:ext uri="{FF2B5EF4-FFF2-40B4-BE49-F238E27FC236}">
                <a16:creationId xmlns:a16="http://schemas.microsoft.com/office/drawing/2014/main" id="{19CD3D00-64CB-464A-929A-78C871B730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51461" y="349758"/>
            <a:ext cx="932379" cy="1243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0A4E1F5-F685-4268-B630-7CEFEE9BAB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75412" y="1583317"/>
            <a:ext cx="2668587" cy="264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845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fontScale="90000"/>
          </a:bodyPr>
          <a:lstStyle/>
          <a:p>
            <a:pPr algn="ctr"/>
            <a:r>
              <a:rPr lang="en-US" dirty="0"/>
              <a:t>Setting Up a Centering Pregnancy Program for Pregnant Mothers</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2013711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9CB5-282F-49DF-9252-37EC694A00B5}"/>
              </a:ext>
            </a:extLst>
          </p:cNvPr>
          <p:cNvSpPr>
            <a:spLocks noGrp="1"/>
          </p:cNvSpPr>
          <p:nvPr>
            <p:ph type="title"/>
          </p:nvPr>
        </p:nvSpPr>
        <p:spPr/>
        <p:txBody>
          <a:bodyPr>
            <a:normAutofit fontScale="90000"/>
          </a:bodyPr>
          <a:lstStyle/>
          <a:p>
            <a:r>
              <a:rPr lang="en-US" dirty="0"/>
              <a:t>If your site offers “Centering Pregnancy”</a:t>
            </a:r>
          </a:p>
        </p:txBody>
      </p:sp>
      <p:sp>
        <p:nvSpPr>
          <p:cNvPr id="3" name="Content Placeholder 2">
            <a:extLst>
              <a:ext uri="{FF2B5EF4-FFF2-40B4-BE49-F238E27FC236}">
                <a16:creationId xmlns:a16="http://schemas.microsoft.com/office/drawing/2014/main" id="{CEC78D7E-2558-4C4C-A644-06E084F88FD8}"/>
              </a:ext>
            </a:extLst>
          </p:cNvPr>
          <p:cNvSpPr>
            <a:spLocks noGrp="1"/>
          </p:cNvSpPr>
          <p:nvPr>
            <p:ph sz="half" idx="1"/>
          </p:nvPr>
        </p:nvSpPr>
        <p:spPr/>
        <p:txBody>
          <a:bodyPr>
            <a:normAutofit fontScale="62500" lnSpcReduction="20000"/>
          </a:bodyPr>
          <a:lstStyle/>
          <a:p>
            <a:pPr marL="0" indent="0">
              <a:spcAft>
                <a:spcPts val="600"/>
              </a:spcAft>
              <a:buNone/>
            </a:pPr>
            <a:r>
              <a:rPr lang="en-US" dirty="0"/>
              <a:t>An oral health screening during the centering session should mirror a regular 1st Trimester Grace Health Model visit.  The RDH will:</a:t>
            </a:r>
          </a:p>
          <a:p>
            <a:pPr marL="514350" indent="-514350">
              <a:spcAft>
                <a:spcPts val="600"/>
              </a:spcAft>
              <a:buFont typeface="+mj-lt"/>
              <a:buAutoNum type="arabicPeriod"/>
            </a:pPr>
            <a:r>
              <a:rPr lang="en-US" dirty="0"/>
              <a:t>Introduce herself and the Grace Health Model;</a:t>
            </a:r>
          </a:p>
          <a:p>
            <a:pPr marL="514350" indent="-514350">
              <a:spcAft>
                <a:spcPts val="600"/>
              </a:spcAft>
              <a:buFont typeface="+mj-lt"/>
              <a:buAutoNum type="arabicPeriod"/>
            </a:pPr>
            <a:r>
              <a:rPr lang="en-US" dirty="0"/>
              <a:t>Gather info from the patient;</a:t>
            </a:r>
          </a:p>
          <a:p>
            <a:pPr marL="514350" indent="-514350">
              <a:spcAft>
                <a:spcPts val="600"/>
              </a:spcAft>
              <a:buFont typeface="+mj-lt"/>
              <a:buAutoNum type="arabicPeriod"/>
            </a:pPr>
            <a:r>
              <a:rPr lang="en-US" dirty="0"/>
              <a:t>Complete the tracking form</a:t>
            </a:r>
          </a:p>
          <a:p>
            <a:pPr marL="514350" indent="-514350">
              <a:spcAft>
                <a:spcPts val="600"/>
              </a:spcAft>
              <a:buFont typeface="+mj-lt"/>
              <a:buAutoNum type="arabicPeriod"/>
            </a:pPr>
            <a:r>
              <a:rPr lang="en-US" dirty="0"/>
              <a:t>Perform an intraoral screening;</a:t>
            </a:r>
          </a:p>
          <a:p>
            <a:pPr marL="514350" indent="-514350">
              <a:spcAft>
                <a:spcPts val="600"/>
              </a:spcAft>
              <a:buFont typeface="+mj-lt"/>
              <a:buAutoNum type="arabicPeriod"/>
            </a:pPr>
            <a:r>
              <a:rPr lang="en-US" dirty="0"/>
              <a:t>Schedule any necessary dental appointments</a:t>
            </a:r>
          </a:p>
        </p:txBody>
      </p:sp>
      <p:sp>
        <p:nvSpPr>
          <p:cNvPr id="4" name="Content Placeholder 3">
            <a:extLst>
              <a:ext uri="{FF2B5EF4-FFF2-40B4-BE49-F238E27FC236}">
                <a16:creationId xmlns:a16="http://schemas.microsoft.com/office/drawing/2014/main" id="{722E35D5-6439-43A3-9510-4C42B99870B7}"/>
              </a:ext>
            </a:extLst>
          </p:cNvPr>
          <p:cNvSpPr>
            <a:spLocks noGrp="1"/>
          </p:cNvSpPr>
          <p:nvPr>
            <p:ph sz="half" idx="2"/>
          </p:nvPr>
        </p:nvSpPr>
        <p:spPr>
          <a:xfrm>
            <a:off x="4648200" y="1255014"/>
            <a:ext cx="4038600" cy="3538728"/>
          </a:xfrm>
        </p:spPr>
        <p:txBody>
          <a:bodyPr>
            <a:normAutofit fontScale="62500" lnSpcReduction="20000"/>
          </a:bodyPr>
          <a:lstStyle/>
          <a:p>
            <a:pPr marL="0" indent="0">
              <a:buNone/>
            </a:pPr>
            <a:r>
              <a:rPr lang="en-US" dirty="0"/>
              <a:t>For centering patients, postpartum visits should be specifically scheduled with patients to follow the program process and structure.  The centering patients’ 6-week postpartum visit is a centering reunion so the RDH should facilitate an opportunity to see the patient and baby during the 3-week postpartum check.</a:t>
            </a:r>
          </a:p>
        </p:txBody>
      </p:sp>
    </p:spTree>
    <p:extLst>
      <p:ext uri="{BB962C8B-B14F-4D97-AF65-F5344CB8AC3E}">
        <p14:creationId xmlns:p14="http://schemas.microsoft.com/office/powerpoint/2010/main" val="2586816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fontScale="90000"/>
          </a:bodyPr>
          <a:lstStyle/>
          <a:p>
            <a:pPr algn="ctr"/>
            <a:r>
              <a:rPr lang="en-US" dirty="0"/>
              <a:t>130p</a:t>
            </a:r>
            <a:br>
              <a:rPr lang="en-US" dirty="0"/>
            </a:br>
            <a:r>
              <a:rPr lang="en-US" dirty="0"/>
              <a:t>The Muskegon Family Model:</a:t>
            </a:r>
            <a:br>
              <a:rPr lang="en-US" dirty="0"/>
            </a:br>
            <a:r>
              <a:rPr lang="en-US" dirty="0"/>
              <a:t>Care through Dental Coaching</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21006641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406E-D821-4DAD-B8F3-DF147D8C65A7}"/>
              </a:ext>
            </a:extLst>
          </p:cNvPr>
          <p:cNvSpPr>
            <a:spLocks noGrp="1"/>
          </p:cNvSpPr>
          <p:nvPr>
            <p:ph type="title"/>
          </p:nvPr>
        </p:nvSpPr>
        <p:spPr/>
        <p:txBody>
          <a:bodyPr/>
          <a:lstStyle/>
          <a:p>
            <a:r>
              <a:rPr lang="en-US" dirty="0"/>
              <a:t>Muskegon Rapid Improvement Event</a:t>
            </a:r>
          </a:p>
        </p:txBody>
      </p:sp>
      <p:sp>
        <p:nvSpPr>
          <p:cNvPr id="3" name="Content Placeholder 2">
            <a:extLst>
              <a:ext uri="{FF2B5EF4-FFF2-40B4-BE49-F238E27FC236}">
                <a16:creationId xmlns:a16="http://schemas.microsoft.com/office/drawing/2014/main" id="{492D1F17-4671-41C3-9A31-FBDE22387FA5}"/>
              </a:ext>
            </a:extLst>
          </p:cNvPr>
          <p:cNvSpPr>
            <a:spLocks noGrp="1"/>
          </p:cNvSpPr>
          <p:nvPr>
            <p:ph sz="half" idx="1"/>
          </p:nvPr>
        </p:nvSpPr>
        <p:spPr>
          <a:xfrm>
            <a:off x="457200" y="1255014"/>
            <a:ext cx="3910519" cy="3538728"/>
          </a:xfrm>
        </p:spPr>
        <p:txBody>
          <a:bodyPr>
            <a:normAutofit fontScale="70000" lnSpcReduction="20000"/>
          </a:bodyPr>
          <a:lstStyle/>
          <a:p>
            <a:pPr>
              <a:spcAft>
                <a:spcPts val="1200"/>
              </a:spcAft>
            </a:pPr>
            <a:r>
              <a:rPr lang="en-US" dirty="0"/>
              <a:t>Muskegon Family Care was a pilot site of the Michigan Caries Prevention Program (MCPP), a 3-year grant-funded effort to reduce Early Childhood Caries (ECC). </a:t>
            </a:r>
          </a:p>
          <a:p>
            <a:r>
              <a:rPr lang="en-US" dirty="0"/>
              <a:t>Muskegon Family Care physicians were trained how to provide oral health: </a:t>
            </a:r>
          </a:p>
          <a:p>
            <a:pPr lvl="1"/>
            <a:r>
              <a:rPr lang="en-US" dirty="0"/>
              <a:t>screening;</a:t>
            </a:r>
          </a:p>
          <a:p>
            <a:pPr lvl="1"/>
            <a:r>
              <a:rPr lang="en-US" dirty="0"/>
              <a:t>fluoride varnish;</a:t>
            </a:r>
          </a:p>
          <a:p>
            <a:pPr lvl="1"/>
            <a:r>
              <a:rPr lang="en-US" dirty="0"/>
              <a:t>patient education; and</a:t>
            </a:r>
          </a:p>
          <a:p>
            <a:pPr lvl="1"/>
            <a:r>
              <a:rPr lang="en-US" dirty="0"/>
              <a:t>referral to a dentist. </a:t>
            </a:r>
          </a:p>
        </p:txBody>
      </p:sp>
      <p:sp>
        <p:nvSpPr>
          <p:cNvPr id="4" name="Content Placeholder 3">
            <a:extLst>
              <a:ext uri="{FF2B5EF4-FFF2-40B4-BE49-F238E27FC236}">
                <a16:creationId xmlns:a16="http://schemas.microsoft.com/office/drawing/2014/main" id="{7F06570B-068C-4806-A2EA-5D3B8F25C2BE}"/>
              </a:ext>
            </a:extLst>
          </p:cNvPr>
          <p:cNvSpPr>
            <a:spLocks noGrp="1"/>
          </p:cNvSpPr>
          <p:nvPr>
            <p:ph sz="half" idx="2"/>
          </p:nvPr>
        </p:nvSpPr>
        <p:spPr>
          <a:xfrm>
            <a:off x="4367719" y="1255014"/>
            <a:ext cx="4319081" cy="3538728"/>
          </a:xfrm>
        </p:spPr>
        <p:txBody>
          <a:bodyPr>
            <a:normAutofit fontScale="77500" lnSpcReduction="20000"/>
          </a:bodyPr>
          <a:lstStyle/>
          <a:p>
            <a:r>
              <a:rPr lang="en-US" dirty="0"/>
              <a:t>MFC physicians and staff completed a quality improvement effort to deliver:</a:t>
            </a:r>
          </a:p>
          <a:p>
            <a:pPr lvl="1"/>
            <a:r>
              <a:rPr lang="en-US" dirty="0"/>
              <a:t>efficient;</a:t>
            </a:r>
          </a:p>
          <a:p>
            <a:pPr lvl="1"/>
            <a:r>
              <a:rPr lang="en-US" dirty="0"/>
              <a:t>effective;</a:t>
            </a:r>
          </a:p>
          <a:p>
            <a:pPr lvl="1">
              <a:spcAft>
                <a:spcPts val="1200"/>
              </a:spcAft>
            </a:pPr>
            <a:r>
              <a:rPr lang="en-US" dirty="0"/>
              <a:t>patient-centered care.  </a:t>
            </a:r>
          </a:p>
          <a:p>
            <a:r>
              <a:rPr lang="en-US" dirty="0"/>
              <a:t>Two combined projects:</a:t>
            </a:r>
          </a:p>
          <a:p>
            <a:pPr lvl="1"/>
            <a:r>
              <a:rPr lang="en-US" dirty="0"/>
              <a:t>MCPP (occurs in PED clinic)</a:t>
            </a:r>
          </a:p>
          <a:p>
            <a:pPr lvl="1"/>
            <a:r>
              <a:rPr lang="en-US" dirty="0"/>
              <a:t>Colgate (link to dental clinic/staff)</a:t>
            </a:r>
          </a:p>
        </p:txBody>
      </p:sp>
    </p:spTree>
    <p:extLst>
      <p:ext uri="{BB962C8B-B14F-4D97-AF65-F5344CB8AC3E}">
        <p14:creationId xmlns:p14="http://schemas.microsoft.com/office/powerpoint/2010/main" val="409399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9505-AF50-4FD4-9F09-F741EE178BD6}"/>
              </a:ext>
            </a:extLst>
          </p:cNvPr>
          <p:cNvSpPr>
            <a:spLocks noGrp="1"/>
          </p:cNvSpPr>
          <p:nvPr>
            <p:ph type="title"/>
          </p:nvPr>
        </p:nvSpPr>
        <p:spPr/>
        <p:txBody>
          <a:bodyPr/>
          <a:lstStyle/>
          <a:p>
            <a:r>
              <a:rPr lang="en-US" dirty="0"/>
              <a:t>Muskegon Care Model Process</a:t>
            </a:r>
          </a:p>
        </p:txBody>
      </p:sp>
      <p:sp>
        <p:nvSpPr>
          <p:cNvPr id="39" name="TextBox 38">
            <a:extLst>
              <a:ext uri="{FF2B5EF4-FFF2-40B4-BE49-F238E27FC236}">
                <a16:creationId xmlns:a16="http://schemas.microsoft.com/office/drawing/2014/main" id="{D5FBDCF7-3F61-4335-A63A-8ED46E32F0C4}"/>
              </a:ext>
            </a:extLst>
          </p:cNvPr>
          <p:cNvSpPr txBox="1"/>
          <p:nvPr/>
        </p:nvSpPr>
        <p:spPr>
          <a:xfrm>
            <a:off x="457200" y="3057923"/>
            <a:ext cx="2262583" cy="382530"/>
          </a:xfrm>
          <a:prstGeom prst="rect">
            <a:avLst/>
          </a:prstGeom>
          <a:noFill/>
          <a:effectLst/>
        </p:spPr>
        <p:txBody>
          <a:bodyPr wrap="square" rtlCol="0" anchor="t">
            <a:spAutoFit/>
          </a:bodyPr>
          <a:lstStyle/>
          <a:p>
            <a:pPr algn="ctr">
              <a:defRPr/>
            </a:pPr>
            <a:r>
              <a:rPr lang="en-US" sz="1000" dirty="0">
                <a:solidFill>
                  <a:schemeClr val="tx2">
                    <a:lumMod val="50000"/>
                  </a:schemeClr>
                </a:solidFill>
                <a:cs typeface="Calibri"/>
              </a:rPr>
              <a:t>Parent completes risk assessment</a:t>
            </a:r>
          </a:p>
          <a:p>
            <a:pPr algn="ctr">
              <a:defRPr/>
            </a:pPr>
            <a:r>
              <a:rPr lang="en-US" sz="1000" dirty="0">
                <a:solidFill>
                  <a:schemeClr val="tx2">
                    <a:lumMod val="50000"/>
                  </a:schemeClr>
                </a:solidFill>
                <a:cs typeface="Calibri"/>
              </a:rPr>
              <a:t>survey in waiting room before visit</a:t>
            </a:r>
          </a:p>
        </p:txBody>
      </p:sp>
      <p:sp>
        <p:nvSpPr>
          <p:cNvPr id="25" name="TextBox 24">
            <a:extLst>
              <a:ext uri="{FF2B5EF4-FFF2-40B4-BE49-F238E27FC236}">
                <a16:creationId xmlns:a16="http://schemas.microsoft.com/office/drawing/2014/main" id="{4E824A3A-FFE3-416A-98E4-B541B027C59D}"/>
              </a:ext>
            </a:extLst>
          </p:cNvPr>
          <p:cNvSpPr txBox="1"/>
          <p:nvPr/>
        </p:nvSpPr>
        <p:spPr>
          <a:xfrm>
            <a:off x="7643444" y="2175084"/>
            <a:ext cx="1043356" cy="823910"/>
          </a:xfrm>
          <a:prstGeom prst="rect">
            <a:avLst/>
          </a:prstGeom>
          <a:noFill/>
          <a:effectLst/>
        </p:spPr>
        <p:txBody>
          <a:bodyPr wrap="square" rtlCol="0" anchor="t">
            <a:spAutoFit/>
          </a:bodyPr>
          <a:lstStyle/>
          <a:p>
            <a:pPr algn="r">
              <a:defRPr/>
            </a:pPr>
            <a:r>
              <a:rPr lang="en-US" sz="1000" dirty="0">
                <a:solidFill>
                  <a:schemeClr val="tx2">
                    <a:lumMod val="50000"/>
                  </a:schemeClr>
                </a:solidFill>
                <a:cs typeface="Calibri"/>
              </a:rPr>
              <a:t>Physician refers patient to dentist</a:t>
            </a:r>
          </a:p>
          <a:p>
            <a:pPr algn="r">
              <a:defRPr/>
            </a:pPr>
            <a:r>
              <a:rPr lang="en-US" sz="1000" dirty="0">
                <a:solidFill>
                  <a:schemeClr val="tx2">
                    <a:lumMod val="50000"/>
                  </a:schemeClr>
                </a:solidFill>
                <a:cs typeface="Calibri"/>
              </a:rPr>
              <a:t>or dental coach</a:t>
            </a:r>
          </a:p>
        </p:txBody>
      </p:sp>
      <p:sp>
        <p:nvSpPr>
          <p:cNvPr id="27" name="TextBox 26">
            <a:extLst>
              <a:ext uri="{FF2B5EF4-FFF2-40B4-BE49-F238E27FC236}">
                <a16:creationId xmlns:a16="http://schemas.microsoft.com/office/drawing/2014/main" id="{AA6AF323-1E36-48C0-8D0E-BF5C018443CF}"/>
              </a:ext>
            </a:extLst>
          </p:cNvPr>
          <p:cNvSpPr txBox="1"/>
          <p:nvPr/>
        </p:nvSpPr>
        <p:spPr>
          <a:xfrm>
            <a:off x="4970345" y="3067018"/>
            <a:ext cx="1755299" cy="382531"/>
          </a:xfrm>
          <a:prstGeom prst="rect">
            <a:avLst/>
          </a:prstGeom>
          <a:noFill/>
          <a:effectLst/>
        </p:spPr>
        <p:txBody>
          <a:bodyPr wrap="square" rtlCol="0" anchor="t">
            <a:spAutoFit/>
          </a:bodyPr>
          <a:lstStyle/>
          <a:p>
            <a:pPr algn="ctr">
              <a:defRPr/>
            </a:pPr>
            <a:r>
              <a:rPr lang="en-US" sz="1000" dirty="0">
                <a:solidFill>
                  <a:schemeClr val="tx2">
                    <a:lumMod val="50000"/>
                  </a:schemeClr>
                </a:solidFill>
                <a:cs typeface="Calibri"/>
              </a:rPr>
              <a:t>Medical clinician educates patient based on needs</a:t>
            </a:r>
          </a:p>
        </p:txBody>
      </p:sp>
      <p:sp>
        <p:nvSpPr>
          <p:cNvPr id="28" name="TextBox 27">
            <a:extLst>
              <a:ext uri="{FF2B5EF4-FFF2-40B4-BE49-F238E27FC236}">
                <a16:creationId xmlns:a16="http://schemas.microsoft.com/office/drawing/2014/main" id="{70290343-96A1-4F7A-A872-9C35D035741B}"/>
              </a:ext>
            </a:extLst>
          </p:cNvPr>
          <p:cNvSpPr txBox="1"/>
          <p:nvPr/>
        </p:nvSpPr>
        <p:spPr>
          <a:xfrm>
            <a:off x="2748503" y="3060100"/>
            <a:ext cx="2101038" cy="382531"/>
          </a:xfrm>
          <a:prstGeom prst="rect">
            <a:avLst/>
          </a:prstGeom>
          <a:noFill/>
          <a:effectLst/>
        </p:spPr>
        <p:txBody>
          <a:bodyPr wrap="square" rtlCol="0" anchor="t">
            <a:spAutoFit/>
          </a:bodyPr>
          <a:lstStyle/>
          <a:p>
            <a:pPr algn="ctr">
              <a:defRPr/>
            </a:pPr>
            <a:r>
              <a:rPr lang="en-US" sz="1000" dirty="0">
                <a:solidFill>
                  <a:schemeClr val="tx2">
                    <a:lumMod val="50000"/>
                  </a:schemeClr>
                </a:solidFill>
                <a:cs typeface="Calibri"/>
              </a:rPr>
              <a:t>Medical clinician applies fluoride varnish based on oral screening</a:t>
            </a:r>
          </a:p>
        </p:txBody>
      </p:sp>
      <p:cxnSp>
        <p:nvCxnSpPr>
          <p:cNvPr id="29" name="Straight Arrow Connector 28">
            <a:extLst>
              <a:ext uri="{FF2B5EF4-FFF2-40B4-BE49-F238E27FC236}">
                <a16:creationId xmlns:a16="http://schemas.microsoft.com/office/drawing/2014/main" id="{71FA7BBD-A92C-4BD9-BE28-BD86B72C19BD}"/>
              </a:ext>
            </a:extLst>
          </p:cNvPr>
          <p:cNvCxnSpPr>
            <a:cxnSpLocks/>
          </p:cNvCxnSpPr>
          <p:nvPr/>
        </p:nvCxnSpPr>
        <p:spPr>
          <a:xfrm>
            <a:off x="2694803" y="2408261"/>
            <a:ext cx="519634" cy="0"/>
          </a:xfrm>
          <a:prstGeom prst="straightConnector1">
            <a:avLst/>
          </a:prstGeom>
          <a:ln w="76200">
            <a:solidFill>
              <a:srgbClr val="022C61"/>
            </a:solidFill>
            <a:headEnd type="ova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B04AD75-93F7-4E28-A1D2-0CB550E01A9F}"/>
              </a:ext>
            </a:extLst>
          </p:cNvPr>
          <p:cNvCxnSpPr>
            <a:cxnSpLocks/>
          </p:cNvCxnSpPr>
          <p:nvPr/>
        </p:nvCxnSpPr>
        <p:spPr>
          <a:xfrm>
            <a:off x="4423473" y="2408261"/>
            <a:ext cx="519634" cy="0"/>
          </a:xfrm>
          <a:prstGeom prst="straightConnector1">
            <a:avLst/>
          </a:prstGeom>
          <a:ln w="76200">
            <a:solidFill>
              <a:srgbClr val="022C61"/>
            </a:solidFill>
            <a:headEnd type="ova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74F7E458-375C-4F33-930D-9D9B8DAF25C8}"/>
              </a:ext>
            </a:extLst>
          </p:cNvPr>
          <p:cNvCxnSpPr>
            <a:cxnSpLocks/>
          </p:cNvCxnSpPr>
          <p:nvPr/>
        </p:nvCxnSpPr>
        <p:spPr>
          <a:xfrm>
            <a:off x="6671679" y="2395561"/>
            <a:ext cx="519634" cy="0"/>
          </a:xfrm>
          <a:prstGeom prst="straightConnector1">
            <a:avLst/>
          </a:prstGeom>
          <a:ln w="76200">
            <a:solidFill>
              <a:srgbClr val="022C61"/>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707F260B-DE7C-40BC-83F3-9166A1827B4F}"/>
              </a:ext>
            </a:extLst>
          </p:cNvPr>
          <p:cNvSpPr txBox="1"/>
          <p:nvPr/>
        </p:nvSpPr>
        <p:spPr>
          <a:xfrm>
            <a:off x="457200" y="1346430"/>
            <a:ext cx="2101038" cy="423224"/>
          </a:xfrm>
          <a:prstGeom prst="roundRect">
            <a:avLst/>
          </a:prstGeom>
          <a:solidFill>
            <a:srgbClr val="A6093D"/>
          </a:solidFill>
          <a:effectLst>
            <a:outerShdw blurRad="50800" dist="38100" dir="18900000" algn="bl" rotWithShape="0">
              <a:prstClr val="black">
                <a:alpha val="40000"/>
              </a:prstClr>
            </a:outerShdw>
          </a:effectLst>
        </p:spPr>
        <p:txBody>
          <a:bodyPr wrap="square" rtlCol="0" anchor="t">
            <a:spAutoFit/>
          </a:bodyPr>
          <a:lstStyle/>
          <a:p>
            <a:pPr algn="ctr">
              <a:defRPr/>
            </a:pPr>
            <a:r>
              <a:rPr lang="en-US" sz="1000" b="1" dirty="0">
                <a:solidFill>
                  <a:schemeClr val="bg1"/>
                </a:solidFill>
                <a:cs typeface="Calibri"/>
              </a:rPr>
              <a:t>STUDENT/FACULTY CREATED ASSESSMENT TOOL</a:t>
            </a:r>
          </a:p>
        </p:txBody>
      </p:sp>
      <p:sp>
        <p:nvSpPr>
          <p:cNvPr id="34" name="TextBox 33">
            <a:extLst>
              <a:ext uri="{FF2B5EF4-FFF2-40B4-BE49-F238E27FC236}">
                <a16:creationId xmlns:a16="http://schemas.microsoft.com/office/drawing/2014/main" id="{B327A420-D3E8-498B-B397-9663CDE400AE}"/>
              </a:ext>
            </a:extLst>
          </p:cNvPr>
          <p:cNvSpPr txBox="1"/>
          <p:nvPr/>
        </p:nvSpPr>
        <p:spPr>
          <a:xfrm>
            <a:off x="2748503" y="1353763"/>
            <a:ext cx="2101038" cy="442674"/>
          </a:xfrm>
          <a:prstGeom prst="roundRect">
            <a:avLst/>
          </a:prstGeom>
          <a:solidFill>
            <a:schemeClr val="accent1"/>
          </a:solidFill>
          <a:effectLst>
            <a:outerShdw blurRad="50800" dist="38100" dir="18900000" algn="bl" rotWithShape="0">
              <a:prstClr val="black">
                <a:alpha val="40000"/>
              </a:prstClr>
            </a:outerShdw>
          </a:effectLst>
        </p:spPr>
        <p:txBody>
          <a:bodyPr wrap="square" rtlCol="0" anchor="t">
            <a:spAutoFit/>
          </a:bodyPr>
          <a:lstStyle/>
          <a:p>
            <a:pPr algn="ctr">
              <a:defRPr/>
            </a:pPr>
            <a:r>
              <a:rPr lang="en-US" sz="1000" b="1" dirty="0">
                <a:solidFill>
                  <a:schemeClr val="bg1"/>
                </a:solidFill>
                <a:cs typeface="Calibri"/>
              </a:rPr>
              <a:t>PEDIATRICIAN PROVIDES ORAL HEALTH CARE</a:t>
            </a:r>
          </a:p>
        </p:txBody>
      </p:sp>
      <p:sp>
        <p:nvSpPr>
          <p:cNvPr id="35" name="TextBox 34">
            <a:extLst>
              <a:ext uri="{FF2B5EF4-FFF2-40B4-BE49-F238E27FC236}">
                <a16:creationId xmlns:a16="http://schemas.microsoft.com/office/drawing/2014/main" id="{36B68978-CB2D-44BD-AD6E-DBD8AF57B8B6}"/>
              </a:ext>
            </a:extLst>
          </p:cNvPr>
          <p:cNvSpPr txBox="1"/>
          <p:nvPr/>
        </p:nvSpPr>
        <p:spPr>
          <a:xfrm>
            <a:off x="5039806" y="1344038"/>
            <a:ext cx="1697323" cy="442674"/>
          </a:xfrm>
          <a:prstGeom prst="roundRect">
            <a:avLst/>
          </a:prstGeom>
          <a:solidFill>
            <a:srgbClr val="A6093D"/>
          </a:solidFill>
          <a:effectLst>
            <a:outerShdw blurRad="50800" dist="38100" dir="18900000" algn="bl" rotWithShape="0">
              <a:prstClr val="black">
                <a:alpha val="40000"/>
              </a:prstClr>
            </a:outerShdw>
          </a:effectLst>
        </p:spPr>
        <p:txBody>
          <a:bodyPr wrap="square" rtlCol="0" anchor="t">
            <a:spAutoFit/>
          </a:bodyPr>
          <a:lstStyle/>
          <a:p>
            <a:pPr algn="ctr">
              <a:defRPr/>
            </a:pPr>
            <a:r>
              <a:rPr lang="en-US" sz="1000" b="1" dirty="0">
                <a:solidFill>
                  <a:schemeClr val="bg1"/>
                </a:solidFill>
                <a:cs typeface="Calibri"/>
              </a:rPr>
              <a:t>STUDENT CREATED EDUCATION HANDOUT</a:t>
            </a:r>
          </a:p>
        </p:txBody>
      </p:sp>
      <p:sp>
        <p:nvSpPr>
          <p:cNvPr id="36" name="TextBox 35">
            <a:extLst>
              <a:ext uri="{FF2B5EF4-FFF2-40B4-BE49-F238E27FC236}">
                <a16:creationId xmlns:a16="http://schemas.microsoft.com/office/drawing/2014/main" id="{6A902B7C-7646-4F54-980F-3141FCF62B60}"/>
              </a:ext>
            </a:extLst>
          </p:cNvPr>
          <p:cNvSpPr txBox="1"/>
          <p:nvPr/>
        </p:nvSpPr>
        <p:spPr>
          <a:xfrm>
            <a:off x="6927394" y="1346429"/>
            <a:ext cx="1780658" cy="442674"/>
          </a:xfrm>
          <a:prstGeom prst="roundRect">
            <a:avLst/>
          </a:prstGeom>
          <a:solidFill>
            <a:schemeClr val="accent1"/>
          </a:solidFill>
          <a:effectLst>
            <a:outerShdw blurRad="50800" dist="38100" dir="18900000" algn="bl" rotWithShape="0">
              <a:prstClr val="black">
                <a:alpha val="40000"/>
              </a:prstClr>
            </a:outerShdw>
          </a:effectLst>
        </p:spPr>
        <p:txBody>
          <a:bodyPr wrap="square" rtlCol="0" anchor="t">
            <a:spAutoFit/>
          </a:bodyPr>
          <a:lstStyle/>
          <a:p>
            <a:pPr algn="ctr">
              <a:defRPr/>
            </a:pPr>
            <a:r>
              <a:rPr lang="en-US" sz="1000" b="1" dirty="0">
                <a:solidFill>
                  <a:schemeClr val="bg1"/>
                </a:solidFill>
                <a:cs typeface="Calibri"/>
              </a:rPr>
              <a:t>STUDENT/COACH GETS DENTAL REFERRAL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377" y="3463398"/>
            <a:ext cx="1362084" cy="1351144"/>
          </a:xfrm>
          <a:prstGeom prst="rect">
            <a:avLst/>
          </a:prstGeom>
        </p:spPr>
      </p:pic>
      <p:pic>
        <p:nvPicPr>
          <p:cNvPr id="46" name="Picture 45">
            <a:extLst>
              <a:ext uri="{FF2B5EF4-FFF2-40B4-BE49-F238E27FC236}">
                <a16:creationId xmlns:a16="http://schemas.microsoft.com/office/drawing/2014/main" id="{175160E2-7074-432B-9773-6B3AF3FE8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335" y="3546884"/>
            <a:ext cx="868398" cy="1157864"/>
          </a:xfrm>
          <a:prstGeom prst="rect">
            <a:avLst/>
          </a:prstGeom>
        </p:spPr>
      </p:pic>
      <p:pic>
        <p:nvPicPr>
          <p:cNvPr id="47" name="Picture 46">
            <a:extLst>
              <a:ext uri="{FF2B5EF4-FFF2-40B4-BE49-F238E27FC236}">
                <a16:creationId xmlns:a16="http://schemas.microsoft.com/office/drawing/2014/main" id="{2EB5EAD2-5900-4EEB-8371-B04E39021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260" y="4036010"/>
            <a:ext cx="608705" cy="8116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53469" y="2908902"/>
            <a:ext cx="1507485" cy="1495376"/>
          </a:xfrm>
          <a:prstGeom prst="rect">
            <a:avLst/>
          </a:prstGeom>
        </p:spPr>
      </p:pic>
      <p:pic>
        <p:nvPicPr>
          <p:cNvPr id="26" name="Picture 4" descr="Children, Walking, Holding Hands, Silhouette, Black"/>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37800" y="3483614"/>
            <a:ext cx="1339838" cy="13107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7">
            <a:extLst>
              <a:ext uri="{28A0092B-C50C-407E-A947-70E740481C1C}">
                <a14:useLocalDpi xmlns:a14="http://schemas.microsoft.com/office/drawing/2010/main" val="0"/>
              </a:ext>
            </a:extLst>
          </a:blip>
          <a:srcRect l="10016" t="3333" r="11182" b="47764"/>
          <a:stretch/>
        </p:blipFill>
        <p:spPr>
          <a:xfrm>
            <a:off x="743860" y="1818449"/>
            <a:ext cx="1531327" cy="1222517"/>
          </a:xfrm>
          <a:prstGeom prst="rect">
            <a:avLst/>
          </a:prstGeom>
          <a:effectLst>
            <a:outerShdw blurRad="63500" sx="102000" sy="102000" algn="ctr" rotWithShape="0">
              <a:prstClr val="black">
                <a:alpha val="40000"/>
              </a:prstClr>
            </a:outerShdw>
          </a:effectLst>
        </p:spPr>
      </p:pic>
      <p:grpSp>
        <p:nvGrpSpPr>
          <p:cNvPr id="6" name="Group 5"/>
          <p:cNvGrpSpPr/>
          <p:nvPr/>
        </p:nvGrpSpPr>
        <p:grpSpPr>
          <a:xfrm>
            <a:off x="3193847" y="1764579"/>
            <a:ext cx="1250216" cy="1327380"/>
            <a:chOff x="5627572" y="9604740"/>
            <a:chExt cx="2526366" cy="2682295"/>
          </a:xfrm>
        </p:grpSpPr>
        <p:pic>
          <p:nvPicPr>
            <p:cNvPr id="37" name="Picture 36"/>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20000" contrast="20000"/>
                      </a14:imgEffect>
                    </a14:imgLayer>
                  </a14:imgProps>
                </a:ext>
              </a:extLst>
            </a:blip>
            <a:srcRect l="13953" t="-26368" r="22786" b="-10223"/>
            <a:stretch/>
          </p:blipFill>
          <p:spPr>
            <a:xfrm flipH="1">
              <a:off x="5627572" y="9652203"/>
              <a:ext cx="2191989" cy="2634832"/>
            </a:xfrm>
            <a:prstGeom prst="ellipse">
              <a:avLst/>
            </a:prstGeom>
            <a:ln>
              <a:noFill/>
            </a:ln>
            <a:effectLst>
              <a:softEdge rad="112500"/>
            </a:effectLst>
          </p:spPr>
        </p:pic>
        <p:pic>
          <p:nvPicPr>
            <p:cNvPr id="38" name="Picture 14" descr="Paint Brush with Yellow Dye by Astr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416597">
              <a:off x="7011653" y="9604740"/>
              <a:ext cx="1142285" cy="1568431"/>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rotWithShape="1">
          <a:blip r:embed="rId7">
            <a:extLst>
              <a:ext uri="{28A0092B-C50C-407E-A947-70E740481C1C}">
                <a14:useLocalDpi xmlns:a14="http://schemas.microsoft.com/office/drawing/2010/main" val="0"/>
              </a:ext>
            </a:extLst>
          </a:blip>
          <a:srcRect l="10018" t="56109" r="10362" b="3436"/>
          <a:stretch/>
        </p:blipFill>
        <p:spPr>
          <a:xfrm>
            <a:off x="5134588" y="2036035"/>
            <a:ext cx="1236078" cy="807956"/>
          </a:xfrm>
          <a:prstGeom prst="rect">
            <a:avLst/>
          </a:prstGeom>
          <a:effectLst>
            <a:outerShdw blurRad="63500" sx="102000" sy="102000" algn="ctr" rotWithShape="0">
              <a:prstClr val="black">
                <a:alpha val="40000"/>
              </a:prstClr>
            </a:outerShdw>
          </a:effectLst>
        </p:spPr>
      </p:pic>
      <p:pic>
        <p:nvPicPr>
          <p:cNvPr id="49" name="Picture 10" descr="http://www.miteeth.org/images/prevention-graphics-1.png"/>
          <p:cNvPicPr>
            <a:picLocks noChangeAspect="1" noChangeArrowheads="1"/>
          </p:cNvPicPr>
          <p:nvPr/>
        </p:nvPicPr>
        <p:blipFill rotWithShape="1">
          <a:blip r:embed="rId11">
            <a:duotone>
              <a:prstClr val="black"/>
              <a:schemeClr val="accent1">
                <a:tint val="45000"/>
                <a:satMod val="400000"/>
              </a:schemeClr>
            </a:duotone>
            <a:extLst>
              <a:ext uri="{28A0092B-C50C-407E-A947-70E740481C1C}">
                <a14:useLocalDpi xmlns:a14="http://schemas.microsoft.com/office/drawing/2010/main" val="0"/>
              </a:ext>
            </a:extLst>
          </a:blip>
          <a:srcRect l="14904" r="11465"/>
          <a:stretch/>
        </p:blipFill>
        <p:spPr bwMode="auto">
          <a:xfrm>
            <a:off x="7091511" y="1809524"/>
            <a:ext cx="969443" cy="1099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049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3659-F248-4B0F-98B7-1AA03DE3BFA3}"/>
              </a:ext>
            </a:extLst>
          </p:cNvPr>
          <p:cNvSpPr>
            <a:spLocks noGrp="1"/>
          </p:cNvSpPr>
          <p:nvPr>
            <p:ph type="title"/>
          </p:nvPr>
        </p:nvSpPr>
        <p:spPr/>
        <p:txBody>
          <a:bodyPr/>
          <a:lstStyle/>
          <a:p>
            <a:r>
              <a:rPr lang="en-US" dirty="0"/>
              <a:t>Armamentarium</a:t>
            </a:r>
          </a:p>
        </p:txBody>
      </p:sp>
      <p:sp>
        <p:nvSpPr>
          <p:cNvPr id="4" name="Content Placeholder 3">
            <a:extLst>
              <a:ext uri="{FF2B5EF4-FFF2-40B4-BE49-F238E27FC236}">
                <a16:creationId xmlns:a16="http://schemas.microsoft.com/office/drawing/2014/main" id="{902C8625-0646-4B3F-949A-89837CFCB8F8}"/>
              </a:ext>
            </a:extLst>
          </p:cNvPr>
          <p:cNvSpPr>
            <a:spLocks noGrp="1"/>
          </p:cNvSpPr>
          <p:nvPr>
            <p:ph sz="half" idx="2"/>
          </p:nvPr>
        </p:nvSpPr>
        <p:spPr/>
        <p:txBody>
          <a:bodyPr>
            <a:normAutofit fontScale="70000" lnSpcReduction="20000"/>
          </a:bodyPr>
          <a:lstStyle/>
          <a:p>
            <a:r>
              <a:rPr lang="en-US" dirty="0"/>
              <a:t>Lobby (waiting room)</a:t>
            </a:r>
          </a:p>
          <a:p>
            <a:r>
              <a:rPr lang="en-US" dirty="0"/>
              <a:t>Pediatric medical clinic “as-is”</a:t>
            </a:r>
          </a:p>
          <a:p>
            <a:pPr lvl="1"/>
            <a:r>
              <a:rPr lang="en-US" dirty="0"/>
              <a:t>Fully stocked with fluoride varnish pre-packaged kits, toothpaste, and toothbrushes</a:t>
            </a:r>
          </a:p>
          <a:p>
            <a:r>
              <a:rPr lang="en-US" dirty="0"/>
              <a:t>Overhead PA system</a:t>
            </a:r>
          </a:p>
          <a:p>
            <a:r>
              <a:rPr lang="en-US" dirty="0"/>
              <a:t>Paper survey instrument with risk questionnaire</a:t>
            </a:r>
          </a:p>
          <a:p>
            <a:pPr lvl="1"/>
            <a:r>
              <a:rPr lang="en-US" dirty="0"/>
              <a:t>iPad for reporting survey results anonymously</a:t>
            </a:r>
          </a:p>
          <a:p>
            <a:r>
              <a:rPr lang="en-US" dirty="0"/>
              <a:t>Electronic Medical Records (EPIC EMR)</a:t>
            </a:r>
          </a:p>
        </p:txBody>
      </p:sp>
      <p:pic>
        <p:nvPicPr>
          <p:cNvPr id="7" name="Picture 6" descr="C:\Users\77gir_000\AppData\Local\Microsoft\Windows\INetCache\Content.Word\Muskegon EHR Screen Shot.jpg"/>
          <p:cNvPicPr/>
          <p:nvPr/>
        </p:nvPicPr>
        <p:blipFill rotWithShape="1">
          <a:blip r:embed="rId2" cstate="print">
            <a:extLst>
              <a:ext uri="{BEBA8EAE-BF5A-486C-A8C5-ECC9F3942E4B}">
                <a14:imgProps xmlns:a14="http://schemas.microsoft.com/office/drawing/2010/main">
                  <a14:imgLayer r:embed="rId3">
                    <a14:imgEffect>
                      <a14:brightnessContrast bright="25000" contrast="50000"/>
                    </a14:imgEffect>
                  </a14:imgLayer>
                </a14:imgProps>
              </a:ext>
              <a:ext uri="{28A0092B-C50C-407E-A947-70E740481C1C}">
                <a14:useLocalDpi xmlns:a14="http://schemas.microsoft.com/office/drawing/2010/main" val="0"/>
              </a:ext>
            </a:extLst>
          </a:blip>
          <a:srcRect/>
          <a:stretch/>
        </p:blipFill>
        <p:spPr bwMode="auto">
          <a:xfrm>
            <a:off x="459281" y="1255014"/>
            <a:ext cx="4188919" cy="2404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126553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1140-49F6-4B7A-9911-8AB9EC31728B}"/>
              </a:ext>
            </a:extLst>
          </p:cNvPr>
          <p:cNvSpPr>
            <a:spLocks noGrp="1"/>
          </p:cNvSpPr>
          <p:nvPr>
            <p:ph type="title"/>
          </p:nvPr>
        </p:nvSpPr>
        <p:spPr/>
        <p:txBody>
          <a:bodyPr/>
          <a:lstStyle/>
          <a:p>
            <a:r>
              <a:rPr lang="en-US" dirty="0"/>
              <a:t>Dental Coach Program (Colgate)</a:t>
            </a:r>
          </a:p>
        </p:txBody>
      </p:sp>
      <p:sp>
        <p:nvSpPr>
          <p:cNvPr id="3" name="Content Placeholder 2">
            <a:extLst>
              <a:ext uri="{FF2B5EF4-FFF2-40B4-BE49-F238E27FC236}">
                <a16:creationId xmlns:a16="http://schemas.microsoft.com/office/drawing/2014/main" id="{3083F8A4-2DEB-40FF-8406-2C23F7FD39DE}"/>
              </a:ext>
            </a:extLst>
          </p:cNvPr>
          <p:cNvSpPr>
            <a:spLocks noGrp="1"/>
          </p:cNvSpPr>
          <p:nvPr>
            <p:ph sz="half" idx="1"/>
          </p:nvPr>
        </p:nvSpPr>
        <p:spPr>
          <a:xfrm>
            <a:off x="457200" y="1255014"/>
            <a:ext cx="3498350" cy="2947116"/>
          </a:xfrm>
        </p:spPr>
        <p:txBody>
          <a:bodyPr>
            <a:normAutofit fontScale="85000" lnSpcReduction="20000"/>
          </a:bodyPr>
          <a:lstStyle/>
          <a:p>
            <a:r>
              <a:rPr lang="en-US" dirty="0"/>
              <a:t>6-month QI project separated into thirds, about 2 months each: </a:t>
            </a:r>
          </a:p>
          <a:p>
            <a:pPr lvl="1"/>
            <a:r>
              <a:rPr lang="en-US" dirty="0"/>
              <a:t>(</a:t>
            </a:r>
            <a:r>
              <a:rPr lang="en-US" dirty="0" err="1"/>
              <a:t>i</a:t>
            </a:r>
            <a:r>
              <a:rPr lang="en-US" dirty="0"/>
              <a:t>) adoption; </a:t>
            </a:r>
          </a:p>
          <a:p>
            <a:pPr lvl="1"/>
            <a:r>
              <a:rPr lang="en-US" dirty="0"/>
              <a:t>(ii) implementation;</a:t>
            </a:r>
          </a:p>
          <a:p>
            <a:pPr lvl="1"/>
            <a:r>
              <a:rPr lang="en-US" dirty="0"/>
              <a:t>(iii) sustainability</a:t>
            </a:r>
          </a:p>
          <a:p>
            <a:r>
              <a:rPr lang="en-US" dirty="0"/>
              <a:t>An IT staff member provided data on a weekly basis. </a:t>
            </a:r>
          </a:p>
        </p:txBody>
      </p:sp>
      <p:sp>
        <p:nvSpPr>
          <p:cNvPr id="4" name="Content Placeholder 3">
            <a:extLst>
              <a:ext uri="{FF2B5EF4-FFF2-40B4-BE49-F238E27FC236}">
                <a16:creationId xmlns:a16="http://schemas.microsoft.com/office/drawing/2014/main" id="{1D194EDC-3A89-4FF6-B67A-77CEC3F2BAEF}"/>
              </a:ext>
            </a:extLst>
          </p:cNvPr>
          <p:cNvSpPr>
            <a:spLocks noGrp="1"/>
          </p:cNvSpPr>
          <p:nvPr>
            <p:ph sz="half" idx="2"/>
          </p:nvPr>
        </p:nvSpPr>
        <p:spPr>
          <a:xfrm>
            <a:off x="3955550" y="1255014"/>
            <a:ext cx="4731249" cy="2947116"/>
          </a:xfrm>
        </p:spPr>
        <p:txBody>
          <a:bodyPr>
            <a:normAutofit fontScale="77500" lnSpcReduction="20000"/>
          </a:bodyPr>
          <a:lstStyle/>
          <a:p>
            <a:r>
              <a:rPr lang="en-US" dirty="0"/>
              <a:t>Two procedures, oral health screenings and fluoride varnish application, are billable medical interventions and can be measured by pulling data from the electronic health record system at the clinic.</a:t>
            </a:r>
          </a:p>
          <a:p>
            <a:r>
              <a:rPr lang="en-US" dirty="0"/>
              <a:t>Dental Coach intervention is not billable </a:t>
            </a:r>
            <a:r>
              <a:rPr lang="en-US" b="1" i="1" u="sng" dirty="0"/>
              <a:t>but would be if PA161 hygienist assessment!</a:t>
            </a:r>
          </a:p>
        </p:txBody>
      </p:sp>
    </p:spTree>
    <p:extLst>
      <p:ext uri="{BB962C8B-B14F-4D97-AF65-F5344CB8AC3E}">
        <p14:creationId xmlns:p14="http://schemas.microsoft.com/office/powerpoint/2010/main" val="3611452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1FF6-FBB4-4540-85DF-3E5182386ADF}"/>
              </a:ext>
            </a:extLst>
          </p:cNvPr>
          <p:cNvSpPr>
            <a:spLocks noGrp="1"/>
          </p:cNvSpPr>
          <p:nvPr>
            <p:ph type="title"/>
          </p:nvPr>
        </p:nvSpPr>
        <p:spPr>
          <a:xfrm rot="16200000">
            <a:off x="2303248" y="2218345"/>
            <a:ext cx="4537504" cy="742950"/>
          </a:xfrm>
        </p:spPr>
        <p:txBody>
          <a:bodyPr>
            <a:normAutofit/>
          </a:bodyPr>
          <a:lstStyle/>
          <a:p>
            <a:pPr algn="ctr"/>
            <a:r>
              <a:rPr lang="en-US" dirty="0"/>
              <a:t>Project Instruments</a:t>
            </a: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bwMode="auto">
          <a:xfrm>
            <a:off x="458258" y="322857"/>
            <a:ext cx="3503487" cy="4533925"/>
          </a:xfrm>
          <a:prstGeom prst="rect">
            <a:avLst/>
          </a:prstGeom>
          <a:noFill/>
          <a:ln>
            <a:noFill/>
          </a:ln>
        </p:spPr>
      </p:pic>
      <p:pic>
        <p:nvPicPr>
          <p:cNvPr id="6" name="Picture 5" descr="C:\Users\77gir_000\AppData\Local\Microsoft\Windows\INetCache\Content.Word\20170524_215907.jpg"/>
          <p:cNvPicPr/>
          <p:nvPr/>
        </p:nvPicPr>
        <p:blipFill rotWithShape="1">
          <a:blip r:embed="rId3" cstate="print">
            <a:extLst>
              <a:ext uri="{BEBA8EAE-BF5A-486C-A8C5-ECC9F3942E4B}">
                <a14:imgProps xmlns:a14="http://schemas.microsoft.com/office/drawing/2010/main">
                  <a14:imgLayer r:embed="rId4">
                    <a14:imgEffect>
                      <a14:sharpenSoften amount="30000"/>
                    </a14:imgEffect>
                    <a14:imgEffect>
                      <a14:brightnessContrast bright="10000" contrast="-40000"/>
                    </a14:imgEffect>
                  </a14:imgLayer>
                </a14:imgProps>
              </a:ext>
              <a:ext uri="{28A0092B-C50C-407E-A947-70E740481C1C}">
                <a14:useLocalDpi xmlns:a14="http://schemas.microsoft.com/office/drawing/2010/main" val="0"/>
              </a:ext>
            </a:extLst>
          </a:blip>
          <a:srcRect/>
          <a:stretch/>
        </p:blipFill>
        <p:spPr bwMode="auto">
          <a:xfrm rot="5400000">
            <a:off x="4652030" y="853082"/>
            <a:ext cx="3803015" cy="2742565"/>
          </a:xfrm>
          <a:prstGeom prst="rect">
            <a:avLst/>
          </a:prstGeom>
          <a:ln>
            <a:noFill/>
          </a:ln>
          <a:effectLst>
            <a:softEdge rad="63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75380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77gir_000\AppData\Local\Microsoft\Windows\INetCache\Content.Word\dashboard.jpg"/>
          <p:cNvPicPr/>
          <p:nvPr/>
        </p:nvPicPr>
        <p:blipFill rotWithShape="1">
          <a:blip r:embed="rId2" cstate="print">
            <a:extLst>
              <a:ext uri="{28A0092B-C50C-407E-A947-70E740481C1C}">
                <a14:useLocalDpi xmlns:a14="http://schemas.microsoft.com/office/drawing/2010/main" val="0"/>
              </a:ext>
            </a:extLst>
          </a:blip>
          <a:srcRect l="3474" t="12568" r="3797"/>
          <a:stretch/>
        </p:blipFill>
        <p:spPr bwMode="auto">
          <a:xfrm rot="20700000">
            <a:off x="497272" y="1508268"/>
            <a:ext cx="2926080" cy="213423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43B1FF6-FBB4-4540-85DF-3E5182386ADF}"/>
              </a:ext>
            </a:extLst>
          </p:cNvPr>
          <p:cNvSpPr>
            <a:spLocks noGrp="1"/>
          </p:cNvSpPr>
          <p:nvPr>
            <p:ph type="title"/>
          </p:nvPr>
        </p:nvSpPr>
        <p:spPr>
          <a:xfrm>
            <a:off x="270933" y="423016"/>
            <a:ext cx="8698085" cy="742950"/>
          </a:xfrm>
        </p:spPr>
        <p:txBody>
          <a:bodyPr>
            <a:normAutofit/>
          </a:bodyPr>
          <a:lstStyle/>
          <a:p>
            <a:pPr algn="ctr"/>
            <a:r>
              <a:rPr lang="en-US" dirty="0"/>
              <a:t>Reporting Tools and Initial Numbers</a:t>
            </a:r>
          </a:p>
        </p:txBody>
      </p:sp>
      <p:graphicFrame>
        <p:nvGraphicFramePr>
          <p:cNvPr id="5" name="Table 4">
            <a:extLst>
              <a:ext uri="{FF2B5EF4-FFF2-40B4-BE49-F238E27FC236}">
                <a16:creationId xmlns:a16="http://schemas.microsoft.com/office/drawing/2014/main" id="{947AD87A-2C43-4716-89E1-5F1022A2CD1F}"/>
              </a:ext>
            </a:extLst>
          </p:cNvPr>
          <p:cNvGraphicFramePr>
            <a:graphicFrameLocks noGrp="1"/>
          </p:cNvGraphicFramePr>
          <p:nvPr>
            <p:extLst/>
          </p:nvPr>
        </p:nvGraphicFramePr>
        <p:xfrm>
          <a:off x="4752620" y="1265924"/>
          <a:ext cx="4216398" cy="2088518"/>
        </p:xfrm>
        <a:graphic>
          <a:graphicData uri="http://schemas.openxmlformats.org/drawingml/2006/table">
            <a:tbl>
              <a:tblPr firstRow="1" firstCol="1" bandRow="1">
                <a:tableStyleId>{5C22544A-7EE6-4342-B048-85BDC9FD1C3A}</a:tableStyleId>
              </a:tblPr>
              <a:tblGrid>
                <a:gridCol w="600555">
                  <a:extLst>
                    <a:ext uri="{9D8B030D-6E8A-4147-A177-3AD203B41FA5}">
                      <a16:colId xmlns:a16="http://schemas.microsoft.com/office/drawing/2014/main" val="1515868774"/>
                    </a:ext>
                  </a:extLst>
                </a:gridCol>
                <a:gridCol w="638090">
                  <a:extLst>
                    <a:ext uri="{9D8B030D-6E8A-4147-A177-3AD203B41FA5}">
                      <a16:colId xmlns:a16="http://schemas.microsoft.com/office/drawing/2014/main" val="655635708"/>
                    </a:ext>
                  </a:extLst>
                </a:gridCol>
                <a:gridCol w="725671">
                  <a:extLst>
                    <a:ext uri="{9D8B030D-6E8A-4147-A177-3AD203B41FA5}">
                      <a16:colId xmlns:a16="http://schemas.microsoft.com/office/drawing/2014/main" val="3666131696"/>
                    </a:ext>
                  </a:extLst>
                </a:gridCol>
                <a:gridCol w="600555">
                  <a:extLst>
                    <a:ext uri="{9D8B030D-6E8A-4147-A177-3AD203B41FA5}">
                      <a16:colId xmlns:a16="http://schemas.microsoft.com/office/drawing/2014/main" val="2862796373"/>
                    </a:ext>
                  </a:extLst>
                </a:gridCol>
                <a:gridCol w="600555">
                  <a:extLst>
                    <a:ext uri="{9D8B030D-6E8A-4147-A177-3AD203B41FA5}">
                      <a16:colId xmlns:a16="http://schemas.microsoft.com/office/drawing/2014/main" val="998627114"/>
                    </a:ext>
                  </a:extLst>
                </a:gridCol>
                <a:gridCol w="600555">
                  <a:extLst>
                    <a:ext uri="{9D8B030D-6E8A-4147-A177-3AD203B41FA5}">
                      <a16:colId xmlns:a16="http://schemas.microsoft.com/office/drawing/2014/main" val="3130477692"/>
                    </a:ext>
                  </a:extLst>
                </a:gridCol>
                <a:gridCol w="450417">
                  <a:extLst>
                    <a:ext uri="{9D8B030D-6E8A-4147-A177-3AD203B41FA5}">
                      <a16:colId xmlns:a16="http://schemas.microsoft.com/office/drawing/2014/main" val="4256101488"/>
                    </a:ext>
                  </a:extLst>
                </a:gridCol>
              </a:tblGrid>
              <a:tr h="293153">
                <a:tc>
                  <a:txBody>
                    <a:bodyPr/>
                    <a:lstStyle/>
                    <a:p>
                      <a:pPr marL="0" marR="0" algn="r">
                        <a:lnSpc>
                          <a:spcPct val="107000"/>
                        </a:lnSpc>
                        <a:spcBef>
                          <a:spcPts val="0"/>
                        </a:spcBef>
                        <a:spcAft>
                          <a:spcPts val="0"/>
                        </a:spcAft>
                      </a:pPr>
                      <a:r>
                        <a:rPr lang="en-US" sz="700" cap="all" dirty="0">
                          <a:effectLst/>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nchor="b"/>
                </a:tc>
                <a:tc>
                  <a:txBody>
                    <a:bodyPr/>
                    <a:lstStyle/>
                    <a:p>
                      <a:pPr marL="0" marR="0" algn="r">
                        <a:lnSpc>
                          <a:spcPct val="107000"/>
                        </a:lnSpc>
                        <a:spcBef>
                          <a:spcPts val="0"/>
                        </a:spcBef>
                        <a:spcAft>
                          <a:spcPts val="0"/>
                        </a:spcAft>
                      </a:pPr>
                      <a:r>
                        <a:rPr lang="en-US" sz="700" cap="all" dirty="0">
                          <a:effectLst/>
                        </a:rPr>
                        <a:t>Start OF 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nchor="b"/>
                </a:tc>
                <a:tc>
                  <a:txBody>
                    <a:bodyPr/>
                    <a:lstStyle/>
                    <a:p>
                      <a:pPr marL="0" marR="0" algn="r">
                        <a:lnSpc>
                          <a:spcPct val="107000"/>
                        </a:lnSpc>
                        <a:spcBef>
                          <a:spcPts val="0"/>
                        </a:spcBef>
                        <a:spcAft>
                          <a:spcPts val="0"/>
                        </a:spcAft>
                      </a:pPr>
                      <a:r>
                        <a:rPr lang="en-US" sz="700" cap="all" dirty="0">
                          <a:effectLst/>
                        </a:rPr>
                        <a:t>Oral Health Screening</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nchor="b"/>
                </a:tc>
                <a:tc>
                  <a:txBody>
                    <a:bodyPr/>
                    <a:lstStyle/>
                    <a:p>
                      <a:pPr marL="0" marR="0" algn="r">
                        <a:lnSpc>
                          <a:spcPct val="107000"/>
                        </a:lnSpc>
                        <a:spcBef>
                          <a:spcPts val="0"/>
                        </a:spcBef>
                        <a:spcAft>
                          <a:spcPts val="0"/>
                        </a:spcAft>
                      </a:pPr>
                      <a:r>
                        <a:rPr lang="en-US" sz="700" cap="all" dirty="0">
                          <a:effectLst/>
                        </a:rPr>
                        <a:t>Fluoride Varnish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nchor="b"/>
                </a:tc>
                <a:tc>
                  <a:txBody>
                    <a:bodyPr/>
                    <a:lstStyle/>
                    <a:p>
                      <a:pPr marL="0" marR="0" algn="r">
                        <a:lnSpc>
                          <a:spcPct val="107000"/>
                        </a:lnSpc>
                        <a:spcBef>
                          <a:spcPts val="0"/>
                        </a:spcBef>
                        <a:spcAft>
                          <a:spcPts val="0"/>
                        </a:spcAft>
                      </a:pPr>
                      <a:r>
                        <a:rPr lang="en-US" sz="700" cap="all" dirty="0">
                          <a:effectLst/>
                        </a:rPr>
                        <a:t>External Referral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nchor="b"/>
                </a:tc>
                <a:tc>
                  <a:txBody>
                    <a:bodyPr/>
                    <a:lstStyle/>
                    <a:p>
                      <a:pPr marL="0" marR="0" algn="r">
                        <a:lnSpc>
                          <a:spcPct val="107000"/>
                        </a:lnSpc>
                        <a:spcBef>
                          <a:spcPts val="0"/>
                        </a:spcBef>
                        <a:spcAft>
                          <a:spcPts val="0"/>
                        </a:spcAft>
                      </a:pPr>
                      <a:r>
                        <a:rPr lang="en-US" sz="700" cap="all" dirty="0">
                          <a:effectLst/>
                        </a:rPr>
                        <a:t>Internal Referral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nchor="b"/>
                </a:tc>
                <a:tc>
                  <a:txBody>
                    <a:bodyPr/>
                    <a:lstStyle/>
                    <a:p>
                      <a:pPr marL="0" marR="0" algn="r">
                        <a:lnSpc>
                          <a:spcPct val="107000"/>
                        </a:lnSpc>
                        <a:spcBef>
                          <a:spcPts val="0"/>
                        </a:spcBef>
                        <a:spcAft>
                          <a:spcPts val="0"/>
                        </a:spcAft>
                      </a:pPr>
                      <a:r>
                        <a:rPr lang="en-US" sz="700" cap="all" dirty="0">
                          <a:effectLst/>
                        </a:rPr>
                        <a:t>Health Coach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nchor="b"/>
                </a:tc>
                <a:extLst>
                  <a:ext uri="{0D108BD9-81ED-4DB2-BD59-A6C34878D82A}">
                    <a16:rowId xmlns:a16="http://schemas.microsoft.com/office/drawing/2014/main" val="3522793281"/>
                  </a:ext>
                </a:extLst>
              </a:tr>
              <a:tr h="146577">
                <a:tc>
                  <a:txBody>
                    <a:bodyPr/>
                    <a:lstStyle/>
                    <a:p>
                      <a:pPr marL="0" marR="0" algn="r">
                        <a:lnSpc>
                          <a:spcPct val="107000"/>
                        </a:lnSpc>
                        <a:spcBef>
                          <a:spcPts val="0"/>
                        </a:spcBef>
                        <a:spcAft>
                          <a:spcPts val="0"/>
                        </a:spcAft>
                      </a:pPr>
                      <a:r>
                        <a:rPr lang="en-US" sz="800" cap="all">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3/3/2017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490601013"/>
                  </a:ext>
                </a:extLst>
              </a:tr>
              <a:tr h="146577">
                <a:tc>
                  <a:txBody>
                    <a:bodyPr/>
                    <a:lstStyle/>
                    <a:p>
                      <a:pPr marL="0" marR="0" algn="r">
                        <a:lnSpc>
                          <a:spcPct val="107000"/>
                        </a:lnSpc>
                        <a:spcBef>
                          <a:spcPts val="0"/>
                        </a:spcBef>
                        <a:spcAft>
                          <a:spcPts val="0"/>
                        </a:spcAft>
                      </a:pPr>
                      <a:r>
                        <a:rPr lang="en-US" sz="800" cap="all">
                          <a:effectLst/>
                        </a:rPr>
                        <a: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3/10/2017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322632186"/>
                  </a:ext>
                </a:extLst>
              </a:tr>
              <a:tr h="146577">
                <a:tc>
                  <a:txBody>
                    <a:bodyPr/>
                    <a:lstStyle/>
                    <a:p>
                      <a:pPr marL="0" marR="0" algn="r">
                        <a:lnSpc>
                          <a:spcPct val="107000"/>
                        </a:lnSpc>
                        <a:spcBef>
                          <a:spcPts val="0"/>
                        </a:spcBef>
                        <a:spcAft>
                          <a:spcPts val="0"/>
                        </a:spcAft>
                      </a:pPr>
                      <a:r>
                        <a:rPr lang="en-US" sz="800" cap="all">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3/17/2017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133841582"/>
                  </a:ext>
                </a:extLst>
              </a:tr>
              <a:tr h="146577">
                <a:tc>
                  <a:txBody>
                    <a:bodyPr/>
                    <a:lstStyle/>
                    <a:p>
                      <a:pPr marL="0" marR="0" algn="r">
                        <a:lnSpc>
                          <a:spcPct val="107000"/>
                        </a:lnSpc>
                        <a:spcBef>
                          <a:spcPts val="0"/>
                        </a:spcBef>
                        <a:spcAft>
                          <a:spcPts val="0"/>
                        </a:spcAft>
                      </a:pPr>
                      <a:r>
                        <a:rPr lang="en-US" sz="800" cap="all">
                          <a:effectLst/>
                        </a:rPr>
                        <a:t>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3/24/2017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20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2215482248"/>
                  </a:ext>
                </a:extLst>
              </a:tr>
              <a:tr h="146577">
                <a:tc>
                  <a:txBody>
                    <a:bodyPr/>
                    <a:lstStyle/>
                    <a:p>
                      <a:pPr marL="0" marR="0" algn="r">
                        <a:lnSpc>
                          <a:spcPct val="107000"/>
                        </a:lnSpc>
                        <a:spcBef>
                          <a:spcPts val="0"/>
                        </a:spcBef>
                        <a:spcAft>
                          <a:spcPts val="0"/>
                        </a:spcAft>
                      </a:pPr>
                      <a:r>
                        <a:rPr lang="en-US" sz="800" cap="all">
                          <a:effectLst/>
                        </a:rPr>
                        <a:t>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3/31/2017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2493267641"/>
                  </a:ext>
                </a:extLst>
              </a:tr>
              <a:tr h="146577">
                <a:tc>
                  <a:txBody>
                    <a:bodyPr/>
                    <a:lstStyle/>
                    <a:p>
                      <a:pPr marL="0" marR="0" algn="r">
                        <a:lnSpc>
                          <a:spcPct val="107000"/>
                        </a:lnSpc>
                        <a:spcBef>
                          <a:spcPts val="0"/>
                        </a:spcBef>
                        <a:spcAft>
                          <a:spcPts val="0"/>
                        </a:spcAft>
                      </a:pPr>
                      <a:r>
                        <a:rPr lang="en-US" sz="800" cap="all">
                          <a:effectLst/>
                        </a:rPr>
                        <a:t>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4/7/2017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3666559462"/>
                  </a:ext>
                </a:extLst>
              </a:tr>
              <a:tr h="146577">
                <a:tc>
                  <a:txBody>
                    <a:bodyPr/>
                    <a:lstStyle/>
                    <a:p>
                      <a:pPr marL="0" marR="0" algn="r">
                        <a:lnSpc>
                          <a:spcPct val="107000"/>
                        </a:lnSpc>
                        <a:spcBef>
                          <a:spcPts val="0"/>
                        </a:spcBef>
                        <a:spcAft>
                          <a:spcPts val="0"/>
                        </a:spcAft>
                      </a:pPr>
                      <a:r>
                        <a:rPr lang="en-US" sz="800" cap="all">
                          <a:effectLst/>
                        </a:rPr>
                        <a:t>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4/14/2017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4165280603"/>
                  </a:ext>
                </a:extLst>
              </a:tr>
              <a:tr h="146577">
                <a:tc>
                  <a:txBody>
                    <a:bodyPr/>
                    <a:lstStyle/>
                    <a:p>
                      <a:pPr marL="0" marR="0" algn="r">
                        <a:lnSpc>
                          <a:spcPct val="107000"/>
                        </a:lnSpc>
                        <a:spcBef>
                          <a:spcPts val="0"/>
                        </a:spcBef>
                        <a:spcAft>
                          <a:spcPts val="0"/>
                        </a:spcAft>
                      </a:pPr>
                      <a:r>
                        <a:rPr lang="en-US" sz="800" cap="all">
                          <a:effectLst/>
                        </a:rPr>
                        <a:t>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4/21/2017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1915406838"/>
                  </a:ext>
                </a:extLst>
              </a:tr>
              <a:tr h="146577">
                <a:tc>
                  <a:txBody>
                    <a:bodyPr/>
                    <a:lstStyle/>
                    <a:p>
                      <a:pPr marL="0" marR="0" algn="r">
                        <a:lnSpc>
                          <a:spcPct val="107000"/>
                        </a:lnSpc>
                        <a:spcBef>
                          <a:spcPts val="0"/>
                        </a:spcBef>
                        <a:spcAft>
                          <a:spcPts val="0"/>
                        </a:spcAft>
                      </a:pPr>
                      <a:r>
                        <a:rPr lang="en-US" sz="800" cap="all">
                          <a:effectLst/>
                        </a:rPr>
                        <a:t>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4/28/2017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20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4010047340"/>
                  </a:ext>
                </a:extLst>
              </a:tr>
              <a:tr h="146577">
                <a:tc>
                  <a:txBody>
                    <a:bodyPr/>
                    <a:lstStyle/>
                    <a:p>
                      <a:pPr marL="0" marR="0" algn="r">
                        <a:lnSpc>
                          <a:spcPct val="107000"/>
                        </a:lnSpc>
                        <a:spcBef>
                          <a:spcPts val="0"/>
                        </a:spcBef>
                        <a:spcAft>
                          <a:spcPts val="0"/>
                        </a:spcAft>
                      </a:pPr>
                      <a:r>
                        <a:rPr lang="en-US" sz="800" cap="all">
                          <a:effectLst/>
                        </a:rPr>
                        <a:t>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5/5/2017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81207109"/>
                  </a:ext>
                </a:extLst>
              </a:tr>
              <a:tr h="146577">
                <a:tc>
                  <a:txBody>
                    <a:bodyPr/>
                    <a:lstStyle/>
                    <a:p>
                      <a:pPr marL="0" marR="0" algn="r">
                        <a:lnSpc>
                          <a:spcPct val="107000"/>
                        </a:lnSpc>
                        <a:spcBef>
                          <a:spcPts val="0"/>
                        </a:spcBef>
                        <a:spcAft>
                          <a:spcPts val="0"/>
                        </a:spcAft>
                      </a:pPr>
                      <a:r>
                        <a:rPr lang="en-US" sz="800" cap="all">
                          <a:effectLst/>
                        </a:rPr>
                        <a:t>11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5/12/2017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12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800">
                          <a:effectLst/>
                        </a:rPr>
                        <a: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2367958527"/>
                  </a:ext>
                </a:extLst>
              </a:tr>
              <a:tr h="183018">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endParaRPr lang="en-US" sz="800">
                        <a:effectLst/>
                        <a:latin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1100" b="1" dirty="0">
                          <a:effectLst/>
                        </a:rPr>
                        <a:t>160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1100" b="1" dirty="0">
                          <a:effectLst/>
                        </a:rPr>
                        <a:t>105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1100" b="1" dirty="0">
                          <a:effectLst/>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1100" b="1" dirty="0">
                          <a:effectLst/>
                        </a:rPr>
                        <a:t>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tc>
                  <a:txBody>
                    <a:bodyPr/>
                    <a:lstStyle/>
                    <a:p>
                      <a:pPr marL="0" marR="0" algn="r">
                        <a:lnSpc>
                          <a:spcPct val="107000"/>
                        </a:lnSpc>
                        <a:spcBef>
                          <a:spcPts val="0"/>
                        </a:spcBef>
                        <a:spcAft>
                          <a:spcPts val="0"/>
                        </a:spcAft>
                      </a:pPr>
                      <a:r>
                        <a:rPr lang="en-US" sz="1100" b="1" dirty="0">
                          <a:effectLst/>
                        </a:rPr>
                        <a:t>10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4" marR="48104" marT="0" marB="0"/>
                </a:tc>
                <a:extLst>
                  <a:ext uri="{0D108BD9-81ED-4DB2-BD59-A6C34878D82A}">
                    <a16:rowId xmlns:a16="http://schemas.microsoft.com/office/drawing/2014/main" val="3775999413"/>
                  </a:ext>
                </a:extLst>
              </a:tr>
            </a:tbl>
          </a:graphicData>
        </a:graphic>
      </p:graphicFrame>
      <p:sp>
        <p:nvSpPr>
          <p:cNvPr id="3" name="TextBox 2"/>
          <p:cNvSpPr txBox="1"/>
          <p:nvPr/>
        </p:nvSpPr>
        <p:spPr>
          <a:xfrm>
            <a:off x="4752620" y="3454400"/>
            <a:ext cx="4216398" cy="461665"/>
          </a:xfrm>
          <a:prstGeom prst="rect">
            <a:avLst/>
          </a:prstGeom>
          <a:noFill/>
        </p:spPr>
        <p:txBody>
          <a:bodyPr wrap="square" rtlCol="0">
            <a:spAutoFit/>
          </a:bodyPr>
          <a:lstStyle/>
          <a:p>
            <a:pPr algn="r"/>
            <a:r>
              <a:rPr lang="en-US" sz="2400" b="1" i="1" dirty="0"/>
              <a:t>Slow start is normal!</a:t>
            </a:r>
          </a:p>
        </p:txBody>
      </p:sp>
      <p:pic>
        <p:nvPicPr>
          <p:cNvPr id="7" name="Picture 6" descr="C:\Users\77gir_000\AppData\Local\Microsoft\Windows\INetCache\Content.Word\20170602_130953.jpg"/>
          <p:cNvPicPr/>
          <p:nvPr/>
        </p:nvPicPr>
        <p:blipFill rotWithShape="1">
          <a:blip r:embed="rId3" cstate="print">
            <a:extLst>
              <a:ext uri="{28A0092B-C50C-407E-A947-70E740481C1C}">
                <a14:useLocalDpi xmlns:a14="http://schemas.microsoft.com/office/drawing/2010/main" val="0"/>
              </a:ext>
            </a:extLst>
          </a:blip>
          <a:srcRect l="17207" r="24946"/>
          <a:stretch/>
        </p:blipFill>
        <p:spPr bwMode="auto">
          <a:xfrm>
            <a:off x="1876775" y="2118677"/>
            <a:ext cx="2743200" cy="267144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34740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725" t="17784" r="14260" b="11888"/>
          <a:stretch/>
        </p:blipFill>
        <p:spPr bwMode="auto">
          <a:xfrm>
            <a:off x="248764" y="482857"/>
            <a:ext cx="3919525" cy="42594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83A133-E509-4612-AFF3-9BCAF9D84517}"/>
              </a:ext>
            </a:extLst>
          </p:cNvPr>
          <p:cNvSpPr>
            <a:spLocks noGrp="1"/>
          </p:cNvSpPr>
          <p:nvPr>
            <p:ph type="title"/>
          </p:nvPr>
        </p:nvSpPr>
        <p:spPr>
          <a:xfrm>
            <a:off x="4576618" y="400050"/>
            <a:ext cx="4110182" cy="742950"/>
          </a:xfrm>
        </p:spPr>
        <p:txBody>
          <a:bodyPr>
            <a:normAutofit/>
          </a:bodyPr>
          <a:lstStyle/>
          <a:p>
            <a:r>
              <a:rPr lang="en-US" dirty="0"/>
              <a:t>6 Pilot Sites</a:t>
            </a:r>
          </a:p>
        </p:txBody>
      </p:sp>
      <p:sp>
        <p:nvSpPr>
          <p:cNvPr id="3" name="Content Placeholder 2">
            <a:extLst>
              <a:ext uri="{FF2B5EF4-FFF2-40B4-BE49-F238E27FC236}">
                <a16:creationId xmlns:a16="http://schemas.microsoft.com/office/drawing/2014/main" id="{F5FDC63E-84F9-48AC-ABE4-779C35CBC0C2}"/>
              </a:ext>
            </a:extLst>
          </p:cNvPr>
          <p:cNvSpPr>
            <a:spLocks noGrp="1"/>
          </p:cNvSpPr>
          <p:nvPr>
            <p:ph sz="half" idx="1"/>
          </p:nvPr>
        </p:nvSpPr>
        <p:spPr>
          <a:xfrm>
            <a:off x="4576618" y="1255014"/>
            <a:ext cx="4110182" cy="3054768"/>
          </a:xfrm>
        </p:spPr>
        <p:txBody>
          <a:bodyPr>
            <a:normAutofit fontScale="85000" lnSpcReduction="20000"/>
          </a:bodyPr>
          <a:lstStyle/>
          <a:p>
            <a:pPr marL="0" indent="0">
              <a:buNone/>
            </a:pPr>
            <a:r>
              <a:rPr lang="en-US" b="1" u="sng" dirty="0"/>
              <a:t>East Region</a:t>
            </a:r>
          </a:p>
          <a:p>
            <a:pPr marL="514350" indent="-514350">
              <a:buFont typeface="+mj-lt"/>
              <a:buAutoNum type="arabicPeriod"/>
            </a:pPr>
            <a:r>
              <a:rPr lang="en-US" dirty="0"/>
              <a:t>Battle Creek</a:t>
            </a:r>
          </a:p>
          <a:p>
            <a:pPr marL="514350" indent="-514350">
              <a:buFont typeface="+mj-lt"/>
              <a:buAutoNum type="arabicPeriod"/>
            </a:pPr>
            <a:r>
              <a:rPr lang="en-US" dirty="0"/>
              <a:t>Bay City</a:t>
            </a:r>
          </a:p>
          <a:p>
            <a:pPr marL="514350" indent="-514350">
              <a:buFont typeface="+mj-lt"/>
              <a:buAutoNum type="arabicPeriod"/>
            </a:pPr>
            <a:r>
              <a:rPr lang="en-US" dirty="0"/>
              <a:t>Lansing</a:t>
            </a:r>
          </a:p>
          <a:p>
            <a:pPr marL="0" indent="0">
              <a:buNone/>
            </a:pPr>
            <a:r>
              <a:rPr lang="en-US" b="1" u="sng" dirty="0"/>
              <a:t>West Region</a:t>
            </a:r>
          </a:p>
          <a:p>
            <a:pPr marL="514350" indent="-514350">
              <a:buFont typeface="+mj-lt"/>
              <a:buAutoNum type="arabicPeriod"/>
            </a:pPr>
            <a:r>
              <a:rPr lang="en-US" dirty="0"/>
              <a:t>Muskegon</a:t>
            </a:r>
          </a:p>
          <a:p>
            <a:pPr marL="514350" indent="-514350">
              <a:buFont typeface="+mj-lt"/>
              <a:buAutoNum type="arabicPeriod"/>
            </a:pPr>
            <a:r>
              <a:rPr lang="en-US" dirty="0"/>
              <a:t>Benton Harbor</a:t>
            </a:r>
          </a:p>
          <a:p>
            <a:pPr marL="514350" indent="-514350">
              <a:buFont typeface="+mj-lt"/>
              <a:buAutoNum type="arabicPeriod"/>
            </a:pPr>
            <a:r>
              <a:rPr lang="en-US" dirty="0"/>
              <a:t>Upper Peninsula</a:t>
            </a:r>
          </a:p>
        </p:txBody>
      </p:sp>
      <p:sp>
        <p:nvSpPr>
          <p:cNvPr id="8" name="TextBox 7">
            <a:extLst>
              <a:ext uri="{FF2B5EF4-FFF2-40B4-BE49-F238E27FC236}">
                <a16:creationId xmlns:a16="http://schemas.microsoft.com/office/drawing/2014/main" id="{875D9A23-BE65-4951-80B3-8AB2916AB1B4}"/>
              </a:ext>
            </a:extLst>
          </p:cNvPr>
          <p:cNvSpPr txBox="1"/>
          <p:nvPr/>
        </p:nvSpPr>
        <p:spPr>
          <a:xfrm>
            <a:off x="457200" y="4901523"/>
            <a:ext cx="4475905" cy="230832"/>
          </a:xfrm>
          <a:prstGeom prst="rect">
            <a:avLst/>
          </a:prstGeom>
          <a:noFill/>
        </p:spPr>
        <p:txBody>
          <a:bodyPr wrap="none" rtlCol="0">
            <a:spAutoFit/>
          </a:bodyPr>
          <a:lstStyle/>
          <a:p>
            <a:r>
              <a:rPr lang="en-US" sz="900" dirty="0">
                <a:solidFill>
                  <a:schemeClr val="bg1"/>
                </a:solidFill>
              </a:rPr>
              <a:t>https://upload.wikimedia.org/wikipedia/commons/0/0d/Map_of_Michigan_NA.png</a:t>
            </a:r>
          </a:p>
        </p:txBody>
      </p:sp>
      <p:sp>
        <p:nvSpPr>
          <p:cNvPr id="18" name="Right Triangle 10">
            <a:extLst>
              <a:ext uri="{FF2B5EF4-FFF2-40B4-BE49-F238E27FC236}">
                <a16:creationId xmlns:a16="http://schemas.microsoft.com/office/drawing/2014/main" id="{4CBB5A39-4E79-4772-B700-4C07F412CFFA}"/>
              </a:ext>
            </a:extLst>
          </p:cNvPr>
          <p:cNvSpPr/>
          <p:nvPr/>
        </p:nvSpPr>
        <p:spPr>
          <a:xfrm flipV="1">
            <a:off x="2348021" y="1065038"/>
            <a:ext cx="1258711" cy="3609208"/>
          </a:xfrm>
          <a:custGeom>
            <a:avLst/>
            <a:gdLst>
              <a:gd name="connsiteX0" fmla="*/ 0 w 2376162"/>
              <a:gd name="connsiteY0" fmla="*/ 3885848 h 3885848"/>
              <a:gd name="connsiteX1" fmla="*/ 0 w 2376162"/>
              <a:gd name="connsiteY1" fmla="*/ 0 h 3885848"/>
              <a:gd name="connsiteX2" fmla="*/ 2376162 w 2376162"/>
              <a:gd name="connsiteY2" fmla="*/ 3885848 h 3885848"/>
              <a:gd name="connsiteX3" fmla="*/ 0 w 2376162"/>
              <a:gd name="connsiteY3" fmla="*/ 3885848 h 3885848"/>
              <a:gd name="connsiteX0" fmla="*/ 0 w 2003629"/>
              <a:gd name="connsiteY0" fmla="*/ 3885848 h 4145492"/>
              <a:gd name="connsiteX1" fmla="*/ 0 w 2003629"/>
              <a:gd name="connsiteY1" fmla="*/ 0 h 4145492"/>
              <a:gd name="connsiteX2" fmla="*/ 2003629 w 2003629"/>
              <a:gd name="connsiteY2" fmla="*/ 4145492 h 4145492"/>
              <a:gd name="connsiteX3" fmla="*/ 0 w 2003629"/>
              <a:gd name="connsiteY3" fmla="*/ 3885848 h 4145492"/>
              <a:gd name="connsiteX0" fmla="*/ 0 w 2003629"/>
              <a:gd name="connsiteY0" fmla="*/ 4122915 h 4382559"/>
              <a:gd name="connsiteX1" fmla="*/ 451555 w 2003629"/>
              <a:gd name="connsiteY1" fmla="*/ 0 h 4382559"/>
              <a:gd name="connsiteX2" fmla="*/ 2003629 w 2003629"/>
              <a:gd name="connsiteY2" fmla="*/ 4382559 h 4382559"/>
              <a:gd name="connsiteX3" fmla="*/ 0 w 2003629"/>
              <a:gd name="connsiteY3" fmla="*/ 4122915 h 4382559"/>
              <a:gd name="connsiteX0" fmla="*/ 0 w 1924607"/>
              <a:gd name="connsiteY0" fmla="*/ 3829403 h 4382559"/>
              <a:gd name="connsiteX1" fmla="*/ 372533 w 1924607"/>
              <a:gd name="connsiteY1" fmla="*/ 0 h 4382559"/>
              <a:gd name="connsiteX2" fmla="*/ 1924607 w 1924607"/>
              <a:gd name="connsiteY2" fmla="*/ 4382559 h 4382559"/>
              <a:gd name="connsiteX3" fmla="*/ 0 w 1924607"/>
              <a:gd name="connsiteY3" fmla="*/ 3829403 h 4382559"/>
              <a:gd name="connsiteX0" fmla="*/ 0 w 2240696"/>
              <a:gd name="connsiteY0" fmla="*/ 3818115 h 4382559"/>
              <a:gd name="connsiteX1" fmla="*/ 688622 w 2240696"/>
              <a:gd name="connsiteY1" fmla="*/ 0 h 4382559"/>
              <a:gd name="connsiteX2" fmla="*/ 2240696 w 2240696"/>
              <a:gd name="connsiteY2" fmla="*/ 4382559 h 4382559"/>
              <a:gd name="connsiteX3" fmla="*/ 0 w 2240696"/>
              <a:gd name="connsiteY3" fmla="*/ 3818115 h 4382559"/>
              <a:gd name="connsiteX0" fmla="*/ 0 w 2240696"/>
              <a:gd name="connsiteY0" fmla="*/ 3818115 h 4382559"/>
              <a:gd name="connsiteX1" fmla="*/ 688622 w 2240696"/>
              <a:gd name="connsiteY1" fmla="*/ 0 h 4382559"/>
              <a:gd name="connsiteX2" fmla="*/ 1309362 w 2240696"/>
              <a:gd name="connsiteY2" fmla="*/ 401462 h 4382559"/>
              <a:gd name="connsiteX3" fmla="*/ 2240696 w 2240696"/>
              <a:gd name="connsiteY3" fmla="*/ 4382559 h 4382559"/>
              <a:gd name="connsiteX4" fmla="*/ 0 w 2240696"/>
              <a:gd name="connsiteY4" fmla="*/ 3818115 h 4382559"/>
              <a:gd name="connsiteX0" fmla="*/ 0 w 2240696"/>
              <a:gd name="connsiteY0" fmla="*/ 3569759 h 4134203"/>
              <a:gd name="connsiteX1" fmla="*/ 462845 w 2240696"/>
              <a:gd name="connsiteY1" fmla="*/ 0 h 4134203"/>
              <a:gd name="connsiteX2" fmla="*/ 1309362 w 2240696"/>
              <a:gd name="connsiteY2" fmla="*/ 153106 h 4134203"/>
              <a:gd name="connsiteX3" fmla="*/ 2240696 w 2240696"/>
              <a:gd name="connsiteY3" fmla="*/ 4134203 h 4134203"/>
              <a:gd name="connsiteX4" fmla="*/ 0 w 2240696"/>
              <a:gd name="connsiteY4" fmla="*/ 3569759 h 4134203"/>
              <a:gd name="connsiteX0" fmla="*/ 0 w 1811719"/>
              <a:gd name="connsiteY0" fmla="*/ 3569759 h 4043892"/>
              <a:gd name="connsiteX1" fmla="*/ 462845 w 1811719"/>
              <a:gd name="connsiteY1" fmla="*/ 0 h 4043892"/>
              <a:gd name="connsiteX2" fmla="*/ 1309362 w 1811719"/>
              <a:gd name="connsiteY2" fmla="*/ 153106 h 4043892"/>
              <a:gd name="connsiteX3" fmla="*/ 1811719 w 1811719"/>
              <a:gd name="connsiteY3" fmla="*/ 4043892 h 4043892"/>
              <a:gd name="connsiteX4" fmla="*/ 0 w 1811719"/>
              <a:gd name="connsiteY4" fmla="*/ 3569759 h 4043892"/>
              <a:gd name="connsiteX0" fmla="*/ 0 w 1811719"/>
              <a:gd name="connsiteY0" fmla="*/ 3416653 h 3890786"/>
              <a:gd name="connsiteX1" fmla="*/ 1309362 w 1811719"/>
              <a:gd name="connsiteY1" fmla="*/ 0 h 3890786"/>
              <a:gd name="connsiteX2" fmla="*/ 1811719 w 1811719"/>
              <a:gd name="connsiteY2" fmla="*/ 3890786 h 3890786"/>
              <a:gd name="connsiteX3" fmla="*/ 0 w 1811719"/>
              <a:gd name="connsiteY3" fmla="*/ 3416653 h 3890786"/>
              <a:gd name="connsiteX0" fmla="*/ 0 w 1811719"/>
              <a:gd name="connsiteY0" fmla="*/ 3789186 h 4263319"/>
              <a:gd name="connsiteX1" fmla="*/ 665896 w 1811719"/>
              <a:gd name="connsiteY1" fmla="*/ 0 h 4263319"/>
              <a:gd name="connsiteX2" fmla="*/ 1811719 w 1811719"/>
              <a:gd name="connsiteY2" fmla="*/ 4263319 h 4263319"/>
              <a:gd name="connsiteX3" fmla="*/ 0 w 1811719"/>
              <a:gd name="connsiteY3" fmla="*/ 3789186 h 4263319"/>
              <a:gd name="connsiteX0" fmla="*/ 0 w 1811719"/>
              <a:gd name="connsiteY0" fmla="*/ 3789186 h 4263319"/>
              <a:gd name="connsiteX1" fmla="*/ 665896 w 1811719"/>
              <a:gd name="connsiteY1" fmla="*/ 0 h 4263319"/>
              <a:gd name="connsiteX2" fmla="*/ 1811719 w 1811719"/>
              <a:gd name="connsiteY2" fmla="*/ 4263319 h 4263319"/>
              <a:gd name="connsiteX3" fmla="*/ 0 w 1811719"/>
              <a:gd name="connsiteY3" fmla="*/ 3789186 h 4263319"/>
              <a:gd name="connsiteX0" fmla="*/ 0 w 1811719"/>
              <a:gd name="connsiteY0" fmla="*/ 3597275 h 4071408"/>
              <a:gd name="connsiteX1" fmla="*/ 440118 w 1811719"/>
              <a:gd name="connsiteY1" fmla="*/ 0 h 4071408"/>
              <a:gd name="connsiteX2" fmla="*/ 1811719 w 1811719"/>
              <a:gd name="connsiteY2" fmla="*/ 4071408 h 4071408"/>
              <a:gd name="connsiteX3" fmla="*/ 0 w 1811719"/>
              <a:gd name="connsiteY3" fmla="*/ 3597275 h 4071408"/>
              <a:gd name="connsiteX0" fmla="*/ 0 w 1811719"/>
              <a:gd name="connsiteY0" fmla="*/ 3597616 h 4071749"/>
              <a:gd name="connsiteX1" fmla="*/ 440118 w 1811719"/>
              <a:gd name="connsiteY1" fmla="*/ 341 h 4071749"/>
              <a:gd name="connsiteX2" fmla="*/ 1811719 w 1811719"/>
              <a:gd name="connsiteY2" fmla="*/ 4071749 h 4071749"/>
              <a:gd name="connsiteX3" fmla="*/ 0 w 1811719"/>
              <a:gd name="connsiteY3" fmla="*/ 3597616 h 4071749"/>
              <a:gd name="connsiteX0" fmla="*/ 0 w 1811719"/>
              <a:gd name="connsiteY0" fmla="*/ 3597616 h 4071749"/>
              <a:gd name="connsiteX1" fmla="*/ 270785 w 1811719"/>
              <a:gd name="connsiteY1" fmla="*/ 341 h 4071749"/>
              <a:gd name="connsiteX2" fmla="*/ 1811719 w 1811719"/>
              <a:gd name="connsiteY2" fmla="*/ 4071749 h 4071749"/>
              <a:gd name="connsiteX3" fmla="*/ 0 w 1811719"/>
              <a:gd name="connsiteY3" fmla="*/ 3597616 h 4071749"/>
              <a:gd name="connsiteX0" fmla="*/ 11437 w 1540934"/>
              <a:gd name="connsiteY0" fmla="*/ 3608905 h 4071749"/>
              <a:gd name="connsiteX1" fmla="*/ 0 w 1540934"/>
              <a:gd name="connsiteY1" fmla="*/ 341 h 4071749"/>
              <a:gd name="connsiteX2" fmla="*/ 1540934 w 1540934"/>
              <a:gd name="connsiteY2" fmla="*/ 4071749 h 4071749"/>
              <a:gd name="connsiteX3" fmla="*/ 11437 w 1540934"/>
              <a:gd name="connsiteY3" fmla="*/ 3608905 h 4071749"/>
              <a:gd name="connsiteX0" fmla="*/ 11437 w 1258711"/>
              <a:gd name="connsiteY0" fmla="*/ 3609208 h 3609208"/>
              <a:gd name="connsiteX1" fmla="*/ 0 w 1258711"/>
              <a:gd name="connsiteY1" fmla="*/ 644 h 3609208"/>
              <a:gd name="connsiteX2" fmla="*/ 1258711 w 1258711"/>
              <a:gd name="connsiteY2" fmla="*/ 2796408 h 3609208"/>
              <a:gd name="connsiteX3" fmla="*/ 11437 w 1258711"/>
              <a:gd name="connsiteY3" fmla="*/ 3609208 h 3609208"/>
            </a:gdLst>
            <a:ahLst/>
            <a:cxnLst>
              <a:cxn ang="0">
                <a:pos x="connsiteX0" y="connsiteY0"/>
              </a:cxn>
              <a:cxn ang="0">
                <a:pos x="connsiteX1" y="connsiteY1"/>
              </a:cxn>
              <a:cxn ang="0">
                <a:pos x="connsiteX2" y="connsiteY2"/>
              </a:cxn>
              <a:cxn ang="0">
                <a:pos x="connsiteX3" y="connsiteY3"/>
              </a:cxn>
            </a:cxnLst>
            <a:rect l="l" t="t" r="r" b="b"/>
            <a:pathLst>
              <a:path w="1258711" h="3609208">
                <a:moveTo>
                  <a:pt x="11437" y="3609208"/>
                </a:moveTo>
                <a:cubicBezTo>
                  <a:pt x="7625" y="2406353"/>
                  <a:pt x="3812" y="1203499"/>
                  <a:pt x="0" y="644"/>
                </a:cubicBezTo>
                <a:cubicBezTo>
                  <a:pt x="1217319" y="-34517"/>
                  <a:pt x="876770" y="1375302"/>
                  <a:pt x="1258711" y="2796408"/>
                </a:cubicBezTo>
                <a:lnTo>
                  <a:pt x="11437" y="3609208"/>
                </a:lnTo>
                <a:close/>
              </a:path>
            </a:pathLst>
          </a:custGeom>
          <a:solidFill>
            <a:srgbClr val="A6093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0">
            <a:extLst>
              <a:ext uri="{FF2B5EF4-FFF2-40B4-BE49-F238E27FC236}">
                <a16:creationId xmlns:a16="http://schemas.microsoft.com/office/drawing/2014/main" id="{0373ECD4-B0F0-4BD6-90C9-5A9218C55F89}"/>
              </a:ext>
            </a:extLst>
          </p:cNvPr>
          <p:cNvSpPr/>
          <p:nvPr/>
        </p:nvSpPr>
        <p:spPr>
          <a:xfrm flipH="1" flipV="1">
            <a:off x="774601" y="602193"/>
            <a:ext cx="1540934" cy="4071749"/>
          </a:xfrm>
          <a:custGeom>
            <a:avLst/>
            <a:gdLst>
              <a:gd name="connsiteX0" fmla="*/ 0 w 2376162"/>
              <a:gd name="connsiteY0" fmla="*/ 3885848 h 3885848"/>
              <a:gd name="connsiteX1" fmla="*/ 0 w 2376162"/>
              <a:gd name="connsiteY1" fmla="*/ 0 h 3885848"/>
              <a:gd name="connsiteX2" fmla="*/ 2376162 w 2376162"/>
              <a:gd name="connsiteY2" fmla="*/ 3885848 h 3885848"/>
              <a:gd name="connsiteX3" fmla="*/ 0 w 2376162"/>
              <a:gd name="connsiteY3" fmla="*/ 3885848 h 3885848"/>
              <a:gd name="connsiteX0" fmla="*/ 0 w 2003629"/>
              <a:gd name="connsiteY0" fmla="*/ 3885848 h 4145492"/>
              <a:gd name="connsiteX1" fmla="*/ 0 w 2003629"/>
              <a:gd name="connsiteY1" fmla="*/ 0 h 4145492"/>
              <a:gd name="connsiteX2" fmla="*/ 2003629 w 2003629"/>
              <a:gd name="connsiteY2" fmla="*/ 4145492 h 4145492"/>
              <a:gd name="connsiteX3" fmla="*/ 0 w 2003629"/>
              <a:gd name="connsiteY3" fmla="*/ 3885848 h 4145492"/>
              <a:gd name="connsiteX0" fmla="*/ 0 w 2003629"/>
              <a:gd name="connsiteY0" fmla="*/ 4122915 h 4382559"/>
              <a:gd name="connsiteX1" fmla="*/ 451555 w 2003629"/>
              <a:gd name="connsiteY1" fmla="*/ 0 h 4382559"/>
              <a:gd name="connsiteX2" fmla="*/ 2003629 w 2003629"/>
              <a:gd name="connsiteY2" fmla="*/ 4382559 h 4382559"/>
              <a:gd name="connsiteX3" fmla="*/ 0 w 2003629"/>
              <a:gd name="connsiteY3" fmla="*/ 4122915 h 4382559"/>
              <a:gd name="connsiteX0" fmla="*/ 0 w 1924607"/>
              <a:gd name="connsiteY0" fmla="*/ 3829403 h 4382559"/>
              <a:gd name="connsiteX1" fmla="*/ 372533 w 1924607"/>
              <a:gd name="connsiteY1" fmla="*/ 0 h 4382559"/>
              <a:gd name="connsiteX2" fmla="*/ 1924607 w 1924607"/>
              <a:gd name="connsiteY2" fmla="*/ 4382559 h 4382559"/>
              <a:gd name="connsiteX3" fmla="*/ 0 w 1924607"/>
              <a:gd name="connsiteY3" fmla="*/ 3829403 h 4382559"/>
              <a:gd name="connsiteX0" fmla="*/ 0 w 2240696"/>
              <a:gd name="connsiteY0" fmla="*/ 3818115 h 4382559"/>
              <a:gd name="connsiteX1" fmla="*/ 688622 w 2240696"/>
              <a:gd name="connsiteY1" fmla="*/ 0 h 4382559"/>
              <a:gd name="connsiteX2" fmla="*/ 2240696 w 2240696"/>
              <a:gd name="connsiteY2" fmla="*/ 4382559 h 4382559"/>
              <a:gd name="connsiteX3" fmla="*/ 0 w 2240696"/>
              <a:gd name="connsiteY3" fmla="*/ 3818115 h 4382559"/>
              <a:gd name="connsiteX0" fmla="*/ 0 w 2240696"/>
              <a:gd name="connsiteY0" fmla="*/ 3818115 h 4382559"/>
              <a:gd name="connsiteX1" fmla="*/ 688622 w 2240696"/>
              <a:gd name="connsiteY1" fmla="*/ 0 h 4382559"/>
              <a:gd name="connsiteX2" fmla="*/ 1309362 w 2240696"/>
              <a:gd name="connsiteY2" fmla="*/ 401462 h 4382559"/>
              <a:gd name="connsiteX3" fmla="*/ 2240696 w 2240696"/>
              <a:gd name="connsiteY3" fmla="*/ 4382559 h 4382559"/>
              <a:gd name="connsiteX4" fmla="*/ 0 w 2240696"/>
              <a:gd name="connsiteY4" fmla="*/ 3818115 h 4382559"/>
              <a:gd name="connsiteX0" fmla="*/ 0 w 2240696"/>
              <a:gd name="connsiteY0" fmla="*/ 3569759 h 4134203"/>
              <a:gd name="connsiteX1" fmla="*/ 462845 w 2240696"/>
              <a:gd name="connsiteY1" fmla="*/ 0 h 4134203"/>
              <a:gd name="connsiteX2" fmla="*/ 1309362 w 2240696"/>
              <a:gd name="connsiteY2" fmla="*/ 153106 h 4134203"/>
              <a:gd name="connsiteX3" fmla="*/ 2240696 w 2240696"/>
              <a:gd name="connsiteY3" fmla="*/ 4134203 h 4134203"/>
              <a:gd name="connsiteX4" fmla="*/ 0 w 2240696"/>
              <a:gd name="connsiteY4" fmla="*/ 3569759 h 4134203"/>
              <a:gd name="connsiteX0" fmla="*/ 0 w 1811719"/>
              <a:gd name="connsiteY0" fmla="*/ 3569759 h 4043892"/>
              <a:gd name="connsiteX1" fmla="*/ 462845 w 1811719"/>
              <a:gd name="connsiteY1" fmla="*/ 0 h 4043892"/>
              <a:gd name="connsiteX2" fmla="*/ 1309362 w 1811719"/>
              <a:gd name="connsiteY2" fmla="*/ 153106 h 4043892"/>
              <a:gd name="connsiteX3" fmla="*/ 1811719 w 1811719"/>
              <a:gd name="connsiteY3" fmla="*/ 4043892 h 4043892"/>
              <a:gd name="connsiteX4" fmla="*/ 0 w 1811719"/>
              <a:gd name="connsiteY4" fmla="*/ 3569759 h 4043892"/>
              <a:gd name="connsiteX0" fmla="*/ 0 w 1811719"/>
              <a:gd name="connsiteY0" fmla="*/ 3416653 h 3890786"/>
              <a:gd name="connsiteX1" fmla="*/ 1309362 w 1811719"/>
              <a:gd name="connsiteY1" fmla="*/ 0 h 3890786"/>
              <a:gd name="connsiteX2" fmla="*/ 1811719 w 1811719"/>
              <a:gd name="connsiteY2" fmla="*/ 3890786 h 3890786"/>
              <a:gd name="connsiteX3" fmla="*/ 0 w 1811719"/>
              <a:gd name="connsiteY3" fmla="*/ 3416653 h 3890786"/>
              <a:gd name="connsiteX0" fmla="*/ 0 w 1811719"/>
              <a:gd name="connsiteY0" fmla="*/ 3789186 h 4263319"/>
              <a:gd name="connsiteX1" fmla="*/ 665896 w 1811719"/>
              <a:gd name="connsiteY1" fmla="*/ 0 h 4263319"/>
              <a:gd name="connsiteX2" fmla="*/ 1811719 w 1811719"/>
              <a:gd name="connsiteY2" fmla="*/ 4263319 h 4263319"/>
              <a:gd name="connsiteX3" fmla="*/ 0 w 1811719"/>
              <a:gd name="connsiteY3" fmla="*/ 3789186 h 4263319"/>
              <a:gd name="connsiteX0" fmla="*/ 0 w 1811719"/>
              <a:gd name="connsiteY0" fmla="*/ 3789186 h 4263319"/>
              <a:gd name="connsiteX1" fmla="*/ 665896 w 1811719"/>
              <a:gd name="connsiteY1" fmla="*/ 0 h 4263319"/>
              <a:gd name="connsiteX2" fmla="*/ 1811719 w 1811719"/>
              <a:gd name="connsiteY2" fmla="*/ 4263319 h 4263319"/>
              <a:gd name="connsiteX3" fmla="*/ 0 w 1811719"/>
              <a:gd name="connsiteY3" fmla="*/ 3789186 h 4263319"/>
              <a:gd name="connsiteX0" fmla="*/ 0 w 1811719"/>
              <a:gd name="connsiteY0" fmla="*/ 3597275 h 4071408"/>
              <a:gd name="connsiteX1" fmla="*/ 440118 w 1811719"/>
              <a:gd name="connsiteY1" fmla="*/ 0 h 4071408"/>
              <a:gd name="connsiteX2" fmla="*/ 1811719 w 1811719"/>
              <a:gd name="connsiteY2" fmla="*/ 4071408 h 4071408"/>
              <a:gd name="connsiteX3" fmla="*/ 0 w 1811719"/>
              <a:gd name="connsiteY3" fmla="*/ 3597275 h 4071408"/>
              <a:gd name="connsiteX0" fmla="*/ 0 w 1811719"/>
              <a:gd name="connsiteY0" fmla="*/ 3597616 h 4071749"/>
              <a:gd name="connsiteX1" fmla="*/ 440118 w 1811719"/>
              <a:gd name="connsiteY1" fmla="*/ 341 h 4071749"/>
              <a:gd name="connsiteX2" fmla="*/ 1811719 w 1811719"/>
              <a:gd name="connsiteY2" fmla="*/ 4071749 h 4071749"/>
              <a:gd name="connsiteX3" fmla="*/ 0 w 1811719"/>
              <a:gd name="connsiteY3" fmla="*/ 3597616 h 4071749"/>
              <a:gd name="connsiteX0" fmla="*/ 0 w 1811719"/>
              <a:gd name="connsiteY0" fmla="*/ 3597616 h 4071749"/>
              <a:gd name="connsiteX1" fmla="*/ 270785 w 1811719"/>
              <a:gd name="connsiteY1" fmla="*/ 341 h 4071749"/>
              <a:gd name="connsiteX2" fmla="*/ 1811719 w 1811719"/>
              <a:gd name="connsiteY2" fmla="*/ 4071749 h 4071749"/>
              <a:gd name="connsiteX3" fmla="*/ 0 w 1811719"/>
              <a:gd name="connsiteY3" fmla="*/ 3597616 h 4071749"/>
              <a:gd name="connsiteX0" fmla="*/ 11437 w 1540934"/>
              <a:gd name="connsiteY0" fmla="*/ 3608905 h 4071749"/>
              <a:gd name="connsiteX1" fmla="*/ 0 w 1540934"/>
              <a:gd name="connsiteY1" fmla="*/ 341 h 4071749"/>
              <a:gd name="connsiteX2" fmla="*/ 1540934 w 1540934"/>
              <a:gd name="connsiteY2" fmla="*/ 4071749 h 4071749"/>
              <a:gd name="connsiteX3" fmla="*/ 11437 w 1540934"/>
              <a:gd name="connsiteY3" fmla="*/ 3608905 h 4071749"/>
            </a:gdLst>
            <a:ahLst/>
            <a:cxnLst>
              <a:cxn ang="0">
                <a:pos x="connsiteX0" y="connsiteY0"/>
              </a:cxn>
              <a:cxn ang="0">
                <a:pos x="connsiteX1" y="connsiteY1"/>
              </a:cxn>
              <a:cxn ang="0">
                <a:pos x="connsiteX2" y="connsiteY2"/>
              </a:cxn>
              <a:cxn ang="0">
                <a:pos x="connsiteX3" y="connsiteY3"/>
              </a:cxn>
            </a:cxnLst>
            <a:rect l="l" t="t" r="r" b="b"/>
            <a:pathLst>
              <a:path w="1540934" h="4071749">
                <a:moveTo>
                  <a:pt x="11437" y="3608905"/>
                </a:moveTo>
                <a:cubicBezTo>
                  <a:pt x="7625" y="2406050"/>
                  <a:pt x="3812" y="1203196"/>
                  <a:pt x="0" y="341"/>
                </a:cubicBezTo>
                <a:cubicBezTo>
                  <a:pt x="1217319" y="-34820"/>
                  <a:pt x="1158993" y="2650643"/>
                  <a:pt x="1540934" y="4071749"/>
                </a:cubicBezTo>
                <a:lnTo>
                  <a:pt x="11437" y="360890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BBB8790-A5AC-4590-8D55-D7B93DFBD74E}"/>
              </a:ext>
            </a:extLst>
          </p:cNvPr>
          <p:cNvGrpSpPr/>
          <p:nvPr/>
        </p:nvGrpSpPr>
        <p:grpSpPr>
          <a:xfrm>
            <a:off x="978397" y="751354"/>
            <a:ext cx="2339114" cy="3815304"/>
            <a:chOff x="978397" y="751354"/>
            <a:chExt cx="2339114" cy="3815304"/>
          </a:xfrm>
        </p:grpSpPr>
        <p:sp>
          <p:nvSpPr>
            <p:cNvPr id="21" name="Star: 5 Points 9">
              <a:extLst>
                <a:ext uri="{FF2B5EF4-FFF2-40B4-BE49-F238E27FC236}">
                  <a16:creationId xmlns:a16="http://schemas.microsoft.com/office/drawing/2014/main" id="{9655C6F0-21FC-4373-B98A-8C00B02EBB11}"/>
                </a:ext>
              </a:extLst>
            </p:cNvPr>
            <p:cNvSpPr/>
            <p:nvPr/>
          </p:nvSpPr>
          <p:spPr>
            <a:xfrm>
              <a:off x="978397" y="751354"/>
              <a:ext cx="274320" cy="27432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10">
              <a:extLst>
                <a:ext uri="{FF2B5EF4-FFF2-40B4-BE49-F238E27FC236}">
                  <a16:creationId xmlns:a16="http://schemas.microsoft.com/office/drawing/2014/main" id="{6A383864-E77B-4E88-A5CE-C622C9FF2247}"/>
                </a:ext>
              </a:extLst>
            </p:cNvPr>
            <p:cNvSpPr/>
            <p:nvPr/>
          </p:nvSpPr>
          <p:spPr>
            <a:xfrm>
              <a:off x="1902508" y="3373619"/>
              <a:ext cx="274320" cy="27432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11">
              <a:extLst>
                <a:ext uri="{FF2B5EF4-FFF2-40B4-BE49-F238E27FC236}">
                  <a16:creationId xmlns:a16="http://schemas.microsoft.com/office/drawing/2014/main" id="{05829B53-49BC-4E6E-B25E-0BFA51779D24}"/>
                </a:ext>
              </a:extLst>
            </p:cNvPr>
            <p:cNvSpPr/>
            <p:nvPr/>
          </p:nvSpPr>
          <p:spPr>
            <a:xfrm>
              <a:off x="1811368" y="4113047"/>
              <a:ext cx="274320" cy="27432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12">
              <a:extLst>
                <a:ext uri="{FF2B5EF4-FFF2-40B4-BE49-F238E27FC236}">
                  <a16:creationId xmlns:a16="http://schemas.microsoft.com/office/drawing/2014/main" id="{8F60EBF3-A52A-4BCF-9C96-83CBE8B590E4}"/>
                </a:ext>
              </a:extLst>
            </p:cNvPr>
            <p:cNvSpPr/>
            <p:nvPr/>
          </p:nvSpPr>
          <p:spPr>
            <a:xfrm>
              <a:off x="2791350" y="3740509"/>
              <a:ext cx="274320" cy="27432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13">
              <a:extLst>
                <a:ext uri="{FF2B5EF4-FFF2-40B4-BE49-F238E27FC236}">
                  <a16:creationId xmlns:a16="http://schemas.microsoft.com/office/drawing/2014/main" id="{E99977CB-824B-49CF-B04B-A21035D0FBBB}"/>
                </a:ext>
              </a:extLst>
            </p:cNvPr>
            <p:cNvSpPr/>
            <p:nvPr/>
          </p:nvSpPr>
          <p:spPr>
            <a:xfrm>
              <a:off x="2498909" y="4292338"/>
              <a:ext cx="274320" cy="27432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14">
              <a:extLst>
                <a:ext uri="{FF2B5EF4-FFF2-40B4-BE49-F238E27FC236}">
                  <a16:creationId xmlns:a16="http://schemas.microsoft.com/office/drawing/2014/main" id="{33E222C3-6AD8-4DD3-915F-27FEA3BA0065}"/>
                </a:ext>
              </a:extLst>
            </p:cNvPr>
            <p:cNvSpPr/>
            <p:nvPr/>
          </p:nvSpPr>
          <p:spPr>
            <a:xfrm>
              <a:off x="3043191" y="3328462"/>
              <a:ext cx="274320" cy="27432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Diagonal Corners Rounded 15">
            <a:extLst>
              <a:ext uri="{FF2B5EF4-FFF2-40B4-BE49-F238E27FC236}">
                <a16:creationId xmlns:a16="http://schemas.microsoft.com/office/drawing/2014/main" id="{6B778EC8-63F0-4AFE-8D70-DD65BDF0DB45}"/>
              </a:ext>
            </a:extLst>
          </p:cNvPr>
          <p:cNvSpPr/>
          <p:nvPr/>
        </p:nvSpPr>
        <p:spPr>
          <a:xfrm>
            <a:off x="660079" y="2410822"/>
            <a:ext cx="1031172" cy="458820"/>
          </a:xfrm>
          <a:prstGeom prst="round2Diag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West Region</a:t>
            </a:r>
          </a:p>
        </p:txBody>
      </p:sp>
      <p:sp>
        <p:nvSpPr>
          <p:cNvPr id="28" name="Rectangle: Diagonal Corners Rounded 16">
            <a:extLst>
              <a:ext uri="{FF2B5EF4-FFF2-40B4-BE49-F238E27FC236}">
                <a16:creationId xmlns:a16="http://schemas.microsoft.com/office/drawing/2014/main" id="{DC66B00A-01C8-4965-B335-9CF19EEC6FA7}"/>
              </a:ext>
            </a:extLst>
          </p:cNvPr>
          <p:cNvSpPr/>
          <p:nvPr/>
        </p:nvSpPr>
        <p:spPr>
          <a:xfrm>
            <a:off x="3145660" y="2254325"/>
            <a:ext cx="1031172" cy="458820"/>
          </a:xfrm>
          <a:prstGeom prst="round2DiagRect">
            <a:avLst/>
          </a:prstGeom>
          <a:solidFill>
            <a:srgbClr val="A6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East Region</a:t>
            </a:r>
          </a:p>
        </p:txBody>
      </p:sp>
    </p:spTree>
    <p:extLst>
      <p:ext uri="{BB962C8B-B14F-4D97-AF65-F5344CB8AC3E}">
        <p14:creationId xmlns:p14="http://schemas.microsoft.com/office/powerpoint/2010/main" val="9059171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a:ln>
            <a:solidFill>
              <a:schemeClr val="tx2"/>
            </a:solidFill>
          </a:ln>
        </p:spPr>
      </p:pic>
      <p:sp>
        <p:nvSpPr>
          <p:cNvPr id="2" name="Title 1">
            <a:extLst>
              <a:ext uri="{FF2B5EF4-FFF2-40B4-BE49-F238E27FC236}">
                <a16:creationId xmlns:a16="http://schemas.microsoft.com/office/drawing/2014/main" id="{B8831A6A-75FE-4C3F-A157-5624199EC9E3}"/>
              </a:ext>
            </a:extLst>
          </p:cNvPr>
          <p:cNvSpPr>
            <a:spLocks noGrp="1"/>
          </p:cNvSpPr>
          <p:nvPr>
            <p:ph type="title"/>
          </p:nvPr>
        </p:nvSpPr>
        <p:spPr/>
        <p:txBody>
          <a:bodyPr/>
          <a:lstStyle/>
          <a:p>
            <a:r>
              <a:rPr lang="en-US" dirty="0"/>
              <a:t>Value Stream Map</a:t>
            </a:r>
          </a:p>
        </p:txBody>
      </p:sp>
      <p:sp>
        <p:nvSpPr>
          <p:cNvPr id="4" name="TextBox 3"/>
          <p:cNvSpPr txBox="1"/>
          <p:nvPr/>
        </p:nvSpPr>
        <p:spPr>
          <a:xfrm>
            <a:off x="457200" y="4188178"/>
            <a:ext cx="4572003" cy="461665"/>
          </a:xfrm>
          <a:prstGeom prst="rect">
            <a:avLst/>
          </a:prstGeom>
          <a:noFill/>
        </p:spPr>
        <p:txBody>
          <a:bodyPr wrap="square" rtlCol="0">
            <a:spAutoFit/>
          </a:bodyPr>
          <a:lstStyle/>
          <a:p>
            <a:r>
              <a:rPr lang="en-US" sz="2400" b="1" i="1" dirty="0"/>
              <a:t>Great finish = Big impact!</a:t>
            </a:r>
          </a:p>
        </p:txBody>
      </p:sp>
    </p:spTree>
    <p:extLst>
      <p:ext uri="{BB962C8B-B14F-4D97-AF65-F5344CB8AC3E}">
        <p14:creationId xmlns:p14="http://schemas.microsoft.com/office/powerpoint/2010/main" val="399778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1C920-3110-4DE7-B73D-14A36D745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57200606-A2E8-454B-B39B-0EB53A339B1E}"/>
              </a:ext>
            </a:extLst>
          </p:cNvPr>
          <p:cNvSpPr>
            <a:spLocks noGrp="1"/>
          </p:cNvSpPr>
          <p:nvPr>
            <p:ph type="title"/>
          </p:nvPr>
        </p:nvSpPr>
        <p:spPr>
          <a:xfrm>
            <a:off x="457200" y="3821344"/>
            <a:ext cx="8229600" cy="742950"/>
          </a:xfrm>
        </p:spPr>
        <p:txBody>
          <a:bodyPr/>
          <a:lstStyle/>
          <a:p>
            <a:pPr algn="r"/>
            <a:r>
              <a:rPr lang="en-US" dirty="0">
                <a:solidFill>
                  <a:schemeClr val="bg1"/>
                </a:solidFill>
              </a:rPr>
              <a:t>Pre-Packaged Kits</a:t>
            </a:r>
          </a:p>
        </p:txBody>
      </p:sp>
    </p:spTree>
    <p:extLst>
      <p:ext uri="{BB962C8B-B14F-4D97-AF65-F5344CB8AC3E}">
        <p14:creationId xmlns:p14="http://schemas.microsoft.com/office/powerpoint/2010/main" val="2120969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16802-95E8-435F-A26E-2CBE63E49569}"/>
              </a:ext>
            </a:extLst>
          </p:cNvPr>
          <p:cNvSpPr>
            <a:spLocks noGrp="1"/>
          </p:cNvSpPr>
          <p:nvPr>
            <p:ph type="title"/>
          </p:nvPr>
        </p:nvSpPr>
        <p:spPr/>
        <p:txBody>
          <a:bodyPr/>
          <a:lstStyle/>
          <a:p>
            <a:r>
              <a:rPr lang="en-US" dirty="0"/>
              <a:t>Resources Ready!</a:t>
            </a:r>
          </a:p>
        </p:txBody>
      </p:sp>
      <p:pic>
        <p:nvPicPr>
          <p:cNvPr id="4" name="Picture 3">
            <a:extLst>
              <a:ext uri="{FF2B5EF4-FFF2-40B4-BE49-F238E27FC236}">
                <a16:creationId xmlns:a16="http://schemas.microsoft.com/office/drawing/2014/main" id="{EB825F2F-14A4-4091-9529-74CDCE9F5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V="1">
            <a:off x="2127780" y="2000329"/>
            <a:ext cx="3511192" cy="197504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0778" y="1970235"/>
            <a:ext cx="3373614" cy="189765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5717" r="20333"/>
          <a:stretch/>
        </p:blipFill>
        <p:spPr>
          <a:xfrm>
            <a:off x="4406629" y="749030"/>
            <a:ext cx="1931339" cy="1698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872" y="2987852"/>
            <a:ext cx="3153987" cy="1774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0783" y="661546"/>
            <a:ext cx="1996017" cy="1996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7856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a:bodyPr>
          <a:lstStyle/>
          <a:p>
            <a:pPr algn="ctr"/>
            <a:r>
              <a:rPr lang="en-US" dirty="0"/>
              <a:t>Coding, Billing, IT Support, and Data</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2317436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B35B-028E-42FD-9651-FEDB0F5F303C}"/>
              </a:ext>
            </a:extLst>
          </p:cNvPr>
          <p:cNvSpPr>
            <a:spLocks noGrp="1"/>
          </p:cNvSpPr>
          <p:nvPr>
            <p:ph type="title"/>
          </p:nvPr>
        </p:nvSpPr>
        <p:spPr/>
        <p:txBody>
          <a:bodyPr/>
          <a:lstStyle/>
          <a:p>
            <a:r>
              <a:rPr lang="en-US" dirty="0"/>
              <a:t>IT Support and Training</a:t>
            </a:r>
          </a:p>
        </p:txBody>
      </p:sp>
      <p:sp>
        <p:nvSpPr>
          <p:cNvPr id="4" name="Text Placeholder 3">
            <a:extLst>
              <a:ext uri="{FF2B5EF4-FFF2-40B4-BE49-F238E27FC236}">
                <a16:creationId xmlns:a16="http://schemas.microsoft.com/office/drawing/2014/main" id="{8C99C5F6-6385-42DD-8946-792ABF700413}"/>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a:t>IT must have capacity to provide daily reports containing relevant information which can be culled from EDR.  </a:t>
            </a:r>
          </a:p>
          <a:p>
            <a:pPr marL="285750" indent="-285750">
              <a:buFont typeface="Arial" panose="020B0604020202020204" pitchFamily="34" charset="0"/>
              <a:buChar char="•"/>
            </a:pPr>
            <a:r>
              <a:rPr lang="en-US" dirty="0"/>
              <a:t>Grace Health IT provides a report every morning which lists the gestational status of every OB patient scheduled for care that same day. </a:t>
            </a:r>
          </a:p>
        </p:txBody>
      </p:sp>
      <p:pic>
        <p:nvPicPr>
          <p:cNvPr id="14" name="Picture Placeholder 13">
            <a:extLst>
              <a:ext uri="{FF2B5EF4-FFF2-40B4-BE49-F238E27FC236}">
                <a16:creationId xmlns:a16="http://schemas.microsoft.com/office/drawing/2014/main" id="{27B449DC-5701-4936-8C92-CA0F8D7CB1C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858610" y="716691"/>
            <a:ext cx="5904389" cy="3321219"/>
          </a:xfrm>
          <a:prstGeom prst="rect">
            <a:avLst/>
          </a:prstGeom>
          <a:ln>
            <a:noFill/>
          </a:ln>
          <a:effectLst>
            <a:outerShdw blurRad="292100" dist="139700" dir="2700000" algn="tl" rotWithShape="0">
              <a:srgbClr val="333333">
                <a:alpha val="65000"/>
              </a:srgbClr>
            </a:outerShdw>
            <a:softEdge rad="31750"/>
          </a:effectLst>
        </p:spPr>
      </p:pic>
    </p:spTree>
    <p:extLst>
      <p:ext uri="{BB962C8B-B14F-4D97-AF65-F5344CB8AC3E}">
        <p14:creationId xmlns:p14="http://schemas.microsoft.com/office/powerpoint/2010/main" val="1154625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a:bodyPr>
          <a:lstStyle/>
          <a:p>
            <a:pPr algn="ctr"/>
            <a:r>
              <a:rPr lang="en-US" dirty="0"/>
              <a:t>230p</a:t>
            </a:r>
            <a:br>
              <a:rPr lang="en-US" dirty="0"/>
            </a:br>
            <a:r>
              <a:rPr lang="en-US" dirty="0"/>
              <a:t>Research Project Calibration</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3889054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9CB5-282F-49DF-9252-37EC694A00B5}"/>
              </a:ext>
            </a:extLst>
          </p:cNvPr>
          <p:cNvSpPr>
            <a:spLocks noGrp="1"/>
          </p:cNvSpPr>
          <p:nvPr>
            <p:ph type="title"/>
          </p:nvPr>
        </p:nvSpPr>
        <p:spPr/>
        <p:txBody>
          <a:bodyPr>
            <a:normAutofit/>
          </a:bodyPr>
          <a:lstStyle/>
          <a:p>
            <a:r>
              <a:rPr lang="en-US" dirty="0"/>
              <a:t>Steps for successful implementation</a:t>
            </a:r>
          </a:p>
        </p:txBody>
      </p:sp>
      <p:graphicFrame>
        <p:nvGraphicFramePr>
          <p:cNvPr id="4" name="Content Placeholder 2">
            <a:extLst>
              <a:ext uri="{FF2B5EF4-FFF2-40B4-BE49-F238E27FC236}">
                <a16:creationId xmlns:a16="http://schemas.microsoft.com/office/drawing/2014/main" id="{82FE82CA-C75A-4E2A-8C7F-472179C7E366}"/>
              </a:ext>
            </a:extLst>
          </p:cNvPr>
          <p:cNvGraphicFramePr/>
          <p:nvPr>
            <p:extLst/>
          </p:nvPr>
        </p:nvGraphicFramePr>
        <p:xfrm>
          <a:off x="457200" y="976947"/>
          <a:ext cx="82296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8779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9CB5-282F-49DF-9252-37EC694A00B5}"/>
              </a:ext>
            </a:extLst>
          </p:cNvPr>
          <p:cNvSpPr>
            <a:spLocks noGrp="1"/>
          </p:cNvSpPr>
          <p:nvPr>
            <p:ph type="title"/>
          </p:nvPr>
        </p:nvSpPr>
        <p:spPr>
          <a:xfrm>
            <a:off x="457200" y="400050"/>
            <a:ext cx="8229600" cy="742950"/>
          </a:xfrm>
        </p:spPr>
        <p:txBody>
          <a:bodyPr>
            <a:normAutofit/>
          </a:bodyPr>
          <a:lstStyle/>
          <a:p>
            <a:r>
              <a:rPr lang="en-US" dirty="0"/>
              <a:t>Implementing SCM test with patient</a:t>
            </a:r>
          </a:p>
        </p:txBody>
      </p:sp>
      <p:graphicFrame>
        <p:nvGraphicFramePr>
          <p:cNvPr id="4" name="Content Placeholder 2">
            <a:extLst>
              <a:ext uri="{FF2B5EF4-FFF2-40B4-BE49-F238E27FC236}">
                <a16:creationId xmlns:a16="http://schemas.microsoft.com/office/drawing/2014/main" id="{9BF09F4B-7BCB-4B78-8BDE-422802437805}"/>
              </a:ext>
            </a:extLst>
          </p:cNvPr>
          <p:cNvGraphicFramePr>
            <a:graphicFrameLocks noGrp="1"/>
          </p:cNvGraphicFramePr>
          <p:nvPr>
            <p:ph idx="1"/>
            <p:extLst/>
          </p:nvPr>
        </p:nvGraphicFramePr>
        <p:xfrm>
          <a:off x="457200" y="1143000"/>
          <a:ext cx="8229600" cy="2467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http://www.gcamerica.com/products/preventive/SALIVA-CHECK_MUTANS/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0494" y="3790673"/>
            <a:ext cx="897924" cy="8779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gcamerica.com/products/preventive/SALIVA-CHECK_MUTANS/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873" y="3790673"/>
            <a:ext cx="897828" cy="8778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gcamerica.com/products/preventive/SALIVA-CHECK_MUTANS/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7156" y="3790673"/>
            <a:ext cx="915588" cy="8952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gcamerica.com/products/preventive/SALIVA-CHECK_MUTANS/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8199" y="3797790"/>
            <a:ext cx="901031" cy="88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868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A967-2804-4179-B4C5-35E0ADF9FBC1}"/>
              </a:ext>
            </a:extLst>
          </p:cNvPr>
          <p:cNvSpPr>
            <a:spLocks noGrp="1"/>
          </p:cNvSpPr>
          <p:nvPr>
            <p:ph type="title"/>
          </p:nvPr>
        </p:nvSpPr>
        <p:spPr/>
        <p:txBody>
          <a:bodyPr/>
          <a:lstStyle/>
          <a:p>
            <a:r>
              <a:rPr lang="en-US" dirty="0"/>
              <a:t>Saliva-Check </a:t>
            </a:r>
            <a:r>
              <a:rPr lang="en-US" dirty="0" err="1"/>
              <a:t>Mutans</a:t>
            </a:r>
            <a:r>
              <a:rPr lang="en-US" dirty="0"/>
              <a:t> Test</a:t>
            </a:r>
          </a:p>
        </p:txBody>
      </p:sp>
      <p:sp>
        <p:nvSpPr>
          <p:cNvPr id="3" name="Content Placeholder 2">
            <a:extLst>
              <a:ext uri="{FF2B5EF4-FFF2-40B4-BE49-F238E27FC236}">
                <a16:creationId xmlns:a16="http://schemas.microsoft.com/office/drawing/2014/main" id="{277B7D56-14F5-4C10-88A5-DEFA4D3082E7}"/>
              </a:ext>
            </a:extLst>
          </p:cNvPr>
          <p:cNvSpPr>
            <a:spLocks noGrp="1"/>
          </p:cNvSpPr>
          <p:nvPr>
            <p:ph sz="half" idx="1"/>
          </p:nvPr>
        </p:nvSpPr>
        <p:spPr>
          <a:xfrm>
            <a:off x="457200" y="1255014"/>
            <a:ext cx="4572000" cy="3538728"/>
          </a:xfrm>
        </p:spPr>
        <p:txBody>
          <a:bodyPr>
            <a:normAutofit fontScale="92500"/>
          </a:bodyPr>
          <a:lstStyle/>
          <a:p>
            <a:pPr marL="0" indent="0">
              <a:buNone/>
            </a:pPr>
            <a:r>
              <a:rPr lang="en-US" b="1" u="sng" dirty="0"/>
              <a:t>After 15 minutes</a:t>
            </a:r>
            <a:r>
              <a:rPr lang="en-US" dirty="0"/>
              <a:t>:</a:t>
            </a:r>
          </a:p>
          <a:p>
            <a:r>
              <a:rPr lang="en-US" dirty="0"/>
              <a:t>Positive Result &gt;500,000CFU/mL S. </a:t>
            </a:r>
            <a:r>
              <a:rPr lang="en-US" dirty="0" err="1"/>
              <a:t>mutans</a:t>
            </a:r>
            <a:endParaRPr lang="en-US" dirty="0"/>
          </a:p>
          <a:p>
            <a:r>
              <a:rPr lang="en-US" dirty="0"/>
              <a:t>Negative Result &lt;500,000CFU/mL S. </a:t>
            </a:r>
            <a:r>
              <a:rPr lang="en-US" dirty="0" err="1"/>
              <a:t>mutans</a:t>
            </a:r>
            <a:endParaRPr lang="en-US" dirty="0"/>
          </a:p>
          <a:p>
            <a:pPr marL="0" indent="0">
              <a:buNone/>
            </a:pPr>
            <a:r>
              <a:rPr lang="en-US" sz="1300" dirty="0"/>
              <a:t>https://www.youtube.com/watch?v=TqaM2XI-qbE</a:t>
            </a:r>
          </a:p>
          <a:p>
            <a:pPr marL="0" indent="0">
              <a:buNone/>
            </a:pPr>
            <a:r>
              <a:rPr lang="en-US" sz="2600" dirty="0"/>
              <a:t>3:20 – 5:03</a:t>
            </a:r>
          </a:p>
        </p:txBody>
      </p:sp>
      <p:grpSp>
        <p:nvGrpSpPr>
          <p:cNvPr id="4" name="Group 3"/>
          <p:cNvGrpSpPr/>
          <p:nvPr/>
        </p:nvGrpSpPr>
        <p:grpSpPr>
          <a:xfrm>
            <a:off x="6634264" y="400050"/>
            <a:ext cx="2357336" cy="1377923"/>
            <a:chOff x="5648224" y="400050"/>
            <a:chExt cx="3343376" cy="1954289"/>
          </a:xfrm>
        </p:grpSpPr>
        <p:pic>
          <p:nvPicPr>
            <p:cNvPr id="8" name="Picture 4" descr="http://www.gcamerica.com/products/preventive/SALIVA-CHECK_MUTAN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850" y="400050"/>
              <a:ext cx="3333750" cy="781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gcamerica.com/products/preventive/SALIVA-CHECK_MUTANS/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24" y="1573288"/>
              <a:ext cx="3333750" cy="78105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992" y="2054494"/>
            <a:ext cx="3125821" cy="192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41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9004-48EC-4C79-9A68-225703D57213}"/>
              </a:ext>
            </a:extLst>
          </p:cNvPr>
          <p:cNvSpPr>
            <a:spLocks noGrp="1"/>
          </p:cNvSpPr>
          <p:nvPr>
            <p:ph type="title"/>
          </p:nvPr>
        </p:nvSpPr>
        <p:spPr>
          <a:xfrm>
            <a:off x="457200" y="400050"/>
            <a:ext cx="1864488" cy="4343400"/>
          </a:xfrm>
        </p:spPr>
        <p:txBody>
          <a:bodyPr>
            <a:normAutofit/>
          </a:bodyPr>
          <a:lstStyle/>
          <a:p>
            <a:r>
              <a:rPr lang="en-US" dirty="0"/>
              <a:t>Healthy teeth versus teeth with plaque</a:t>
            </a:r>
          </a:p>
        </p:txBody>
      </p:sp>
      <p:sp>
        <p:nvSpPr>
          <p:cNvPr id="5" name="Rectangle 4">
            <a:extLst>
              <a:ext uri="{FF2B5EF4-FFF2-40B4-BE49-F238E27FC236}">
                <a16:creationId xmlns:a16="http://schemas.microsoft.com/office/drawing/2014/main" id="{F9173708-C4F9-4E73-98B9-133AD5E01947}"/>
              </a:ext>
            </a:extLst>
          </p:cNvPr>
          <p:cNvSpPr/>
          <p:nvPr/>
        </p:nvSpPr>
        <p:spPr>
          <a:xfrm>
            <a:off x="2321688" y="4475919"/>
            <a:ext cx="2379852" cy="430887"/>
          </a:xfrm>
          <a:prstGeom prst="rect">
            <a:avLst/>
          </a:prstGeom>
        </p:spPr>
        <p:txBody>
          <a:bodyPr wrap="square">
            <a:spAutoFit/>
          </a:bodyPr>
          <a:lstStyle/>
          <a:p>
            <a:pPr algn="ctr"/>
            <a:r>
              <a:rPr lang="en-US" sz="1050" dirty="0"/>
              <a:t>Brushing, flossing &amp; use of mouth rinse 2 times daily</a:t>
            </a:r>
          </a:p>
        </p:txBody>
      </p:sp>
      <p:sp>
        <p:nvSpPr>
          <p:cNvPr id="6" name="Rectangle 5">
            <a:extLst>
              <a:ext uri="{FF2B5EF4-FFF2-40B4-BE49-F238E27FC236}">
                <a16:creationId xmlns:a16="http://schemas.microsoft.com/office/drawing/2014/main" id="{59BC45E2-D283-4A9E-8C5A-8ECC688EA90C}"/>
              </a:ext>
            </a:extLst>
          </p:cNvPr>
          <p:cNvSpPr/>
          <p:nvPr/>
        </p:nvSpPr>
        <p:spPr>
          <a:xfrm>
            <a:off x="5158740" y="4475919"/>
            <a:ext cx="2379852" cy="430887"/>
          </a:xfrm>
          <a:prstGeom prst="rect">
            <a:avLst/>
          </a:prstGeom>
        </p:spPr>
        <p:txBody>
          <a:bodyPr wrap="square">
            <a:spAutoFit/>
          </a:bodyPr>
          <a:lstStyle/>
          <a:p>
            <a:pPr algn="ctr"/>
            <a:r>
              <a:rPr lang="en-US" sz="1050" dirty="0"/>
              <a:t>Lack/infrequency of daily brushing, flossing and mouth rinse</a:t>
            </a:r>
          </a:p>
        </p:txBody>
      </p:sp>
      <p:pic>
        <p:nvPicPr>
          <p:cNvPr id="7" name="Picture 6">
            <a:extLst>
              <a:ext uri="{FF2B5EF4-FFF2-40B4-BE49-F238E27FC236}">
                <a16:creationId xmlns:a16="http://schemas.microsoft.com/office/drawing/2014/main" id="{75833BB2-99E2-4F1F-95AB-81E3E9D84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967" y="543772"/>
            <a:ext cx="5189625" cy="3788426"/>
          </a:xfrm>
          <a:prstGeom prst="rect">
            <a:avLst/>
          </a:prstGeom>
        </p:spPr>
      </p:pic>
    </p:spTree>
    <p:extLst>
      <p:ext uri="{BB962C8B-B14F-4D97-AF65-F5344CB8AC3E}">
        <p14:creationId xmlns:p14="http://schemas.microsoft.com/office/powerpoint/2010/main" val="2240057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7E83-C742-4E1E-9FE3-47E2761FE0C7}"/>
              </a:ext>
            </a:extLst>
          </p:cNvPr>
          <p:cNvSpPr>
            <a:spLocks noGrp="1"/>
          </p:cNvSpPr>
          <p:nvPr>
            <p:ph type="title"/>
          </p:nvPr>
        </p:nvSpPr>
        <p:spPr/>
        <p:txBody>
          <a:bodyPr/>
          <a:lstStyle/>
          <a:p>
            <a:r>
              <a:rPr lang="en-US" dirty="0"/>
              <a:t>Value Stream</a:t>
            </a:r>
          </a:p>
        </p:txBody>
      </p:sp>
      <p:pic>
        <p:nvPicPr>
          <p:cNvPr id="4" name="Picture 3">
            <a:extLst>
              <a:ext uri="{FF2B5EF4-FFF2-40B4-BE49-F238E27FC236}">
                <a16:creationId xmlns:a16="http://schemas.microsoft.com/office/drawing/2014/main" id="{6AF5473B-0056-4CEA-BF3B-EB59D157D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70358"/>
            <a:ext cx="1371600" cy="1828800"/>
          </a:xfrm>
          <a:prstGeom prst="rect">
            <a:avLst/>
          </a:prstGeom>
        </p:spPr>
      </p:pic>
      <p:sp>
        <p:nvSpPr>
          <p:cNvPr id="5" name="Arrow: Right 4">
            <a:extLst>
              <a:ext uri="{FF2B5EF4-FFF2-40B4-BE49-F238E27FC236}">
                <a16:creationId xmlns:a16="http://schemas.microsoft.com/office/drawing/2014/main" id="{1CF0B87B-A5AE-4660-94D9-48EA09199D0A}"/>
              </a:ext>
            </a:extLst>
          </p:cNvPr>
          <p:cNvSpPr/>
          <p:nvPr/>
        </p:nvSpPr>
        <p:spPr>
          <a:xfrm>
            <a:off x="1828800" y="1727558"/>
            <a:ext cx="9144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548143C-213F-4DF2-8306-E74669ED182D}"/>
              </a:ext>
            </a:extLst>
          </p:cNvPr>
          <p:cNvSpPr/>
          <p:nvPr/>
        </p:nvSpPr>
        <p:spPr>
          <a:xfrm>
            <a:off x="4114800" y="1727558"/>
            <a:ext cx="9144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78DA4A1-A19A-40D1-9603-1EF528E5A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832" y="1498958"/>
            <a:ext cx="1028700" cy="1371600"/>
          </a:xfrm>
          <a:prstGeom prst="rect">
            <a:avLst/>
          </a:prstGeom>
        </p:spPr>
      </p:pic>
      <p:pic>
        <p:nvPicPr>
          <p:cNvPr id="12" name="Picture 11">
            <a:extLst>
              <a:ext uri="{FF2B5EF4-FFF2-40B4-BE49-F238E27FC236}">
                <a16:creationId xmlns:a16="http://schemas.microsoft.com/office/drawing/2014/main" id="{00754BB0-5DA7-49EE-83E3-23B7B4F03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99" y="1331318"/>
            <a:ext cx="1280160" cy="1706880"/>
          </a:xfrm>
          <a:prstGeom prst="rect">
            <a:avLst/>
          </a:prstGeom>
        </p:spPr>
      </p:pic>
      <p:sp>
        <p:nvSpPr>
          <p:cNvPr id="13" name="Arrow: Right 12">
            <a:extLst>
              <a:ext uri="{FF2B5EF4-FFF2-40B4-BE49-F238E27FC236}">
                <a16:creationId xmlns:a16="http://schemas.microsoft.com/office/drawing/2014/main" id="{5DEAA398-140C-4A44-BC19-1CE4B4065BCE}"/>
              </a:ext>
            </a:extLst>
          </p:cNvPr>
          <p:cNvSpPr/>
          <p:nvPr/>
        </p:nvSpPr>
        <p:spPr>
          <a:xfrm>
            <a:off x="6355079" y="1727558"/>
            <a:ext cx="9144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A40DDCC-856E-4022-86A9-52ACAEA7C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1270358"/>
            <a:ext cx="1371600" cy="1828800"/>
          </a:xfrm>
          <a:prstGeom prst="rect">
            <a:avLst/>
          </a:prstGeom>
        </p:spPr>
      </p:pic>
      <p:sp>
        <p:nvSpPr>
          <p:cNvPr id="18" name="Rectangle: Rounded Corners 17">
            <a:extLst>
              <a:ext uri="{FF2B5EF4-FFF2-40B4-BE49-F238E27FC236}">
                <a16:creationId xmlns:a16="http://schemas.microsoft.com/office/drawing/2014/main" id="{07222971-5AC6-4479-8636-47FC056F0055}"/>
              </a:ext>
            </a:extLst>
          </p:cNvPr>
          <p:cNvSpPr/>
          <p:nvPr/>
        </p:nvSpPr>
        <p:spPr>
          <a:xfrm>
            <a:off x="457200" y="3400745"/>
            <a:ext cx="1823660" cy="1371600"/>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Pregnant mother visits OBGYN for prenatal care</a:t>
            </a:r>
          </a:p>
        </p:txBody>
      </p:sp>
      <p:sp>
        <p:nvSpPr>
          <p:cNvPr id="20" name="Rectangle: Rounded Corners 19">
            <a:extLst>
              <a:ext uri="{FF2B5EF4-FFF2-40B4-BE49-F238E27FC236}">
                <a16:creationId xmlns:a16="http://schemas.microsoft.com/office/drawing/2014/main" id="{EE957791-706D-4780-B02F-D248A7C1999F}"/>
              </a:ext>
            </a:extLst>
          </p:cNvPr>
          <p:cNvSpPr/>
          <p:nvPr/>
        </p:nvSpPr>
        <p:spPr>
          <a:xfrm>
            <a:off x="2743199" y="3400745"/>
            <a:ext cx="1823661" cy="914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Prenatal oral health care provided</a:t>
            </a:r>
          </a:p>
        </p:txBody>
      </p:sp>
      <p:sp>
        <p:nvSpPr>
          <p:cNvPr id="21" name="Rectangle: Rounded Corners 20">
            <a:extLst>
              <a:ext uri="{FF2B5EF4-FFF2-40B4-BE49-F238E27FC236}">
                <a16:creationId xmlns:a16="http://schemas.microsoft.com/office/drawing/2014/main" id="{B0D62C12-3CB0-4672-B2C6-4095709C3678}"/>
              </a:ext>
            </a:extLst>
          </p:cNvPr>
          <p:cNvSpPr/>
          <p:nvPr/>
        </p:nvSpPr>
        <p:spPr>
          <a:xfrm>
            <a:off x="5029199" y="3226516"/>
            <a:ext cx="1823663" cy="685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mother and baby</a:t>
            </a:r>
          </a:p>
        </p:txBody>
      </p:sp>
      <p:sp>
        <p:nvSpPr>
          <p:cNvPr id="22" name="Rectangle: Rounded Corners 21">
            <a:extLst>
              <a:ext uri="{FF2B5EF4-FFF2-40B4-BE49-F238E27FC236}">
                <a16:creationId xmlns:a16="http://schemas.microsoft.com/office/drawing/2014/main" id="{F37A2959-7D39-4DE2-8767-5C011D589364}"/>
              </a:ext>
            </a:extLst>
          </p:cNvPr>
          <p:cNvSpPr/>
          <p:nvPr/>
        </p:nvSpPr>
        <p:spPr>
          <a:xfrm>
            <a:off x="7315200" y="2756258"/>
            <a:ext cx="1371600" cy="6858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Healthy Mouths!</a:t>
            </a:r>
          </a:p>
        </p:txBody>
      </p:sp>
      <p:pic>
        <p:nvPicPr>
          <p:cNvPr id="24" name="Picture 23">
            <a:extLst>
              <a:ext uri="{FF2B5EF4-FFF2-40B4-BE49-F238E27FC236}">
                <a16:creationId xmlns:a16="http://schemas.microsoft.com/office/drawing/2014/main" id="{B406871C-D0F9-4318-86B8-A48A50ACBD5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15200" y="933410"/>
            <a:ext cx="1371600" cy="342900"/>
          </a:xfrm>
          <a:prstGeom prst="rect">
            <a:avLst/>
          </a:prstGeom>
        </p:spPr>
      </p:pic>
    </p:spTree>
    <p:extLst>
      <p:ext uri="{BB962C8B-B14F-4D97-AF65-F5344CB8AC3E}">
        <p14:creationId xmlns:p14="http://schemas.microsoft.com/office/powerpoint/2010/main" val="17760132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4FA1-578F-4E6D-BEFC-A3548D53666F}"/>
              </a:ext>
            </a:extLst>
          </p:cNvPr>
          <p:cNvSpPr>
            <a:spLocks noGrp="1"/>
          </p:cNvSpPr>
          <p:nvPr>
            <p:ph type="title"/>
          </p:nvPr>
        </p:nvSpPr>
        <p:spPr>
          <a:xfrm>
            <a:off x="457200" y="594060"/>
            <a:ext cx="2139696" cy="3756960"/>
          </a:xfrm>
        </p:spPr>
        <p:txBody>
          <a:bodyPr/>
          <a:lstStyle/>
          <a:p>
            <a:r>
              <a:rPr lang="en-US" dirty="0"/>
              <a:t>Please read and discuss this explanation on oral hygiene best practices with to the patient</a:t>
            </a:r>
          </a:p>
        </p:txBody>
      </p:sp>
      <p:sp>
        <p:nvSpPr>
          <p:cNvPr id="3" name="Content Placeholder 2">
            <a:extLst>
              <a:ext uri="{FF2B5EF4-FFF2-40B4-BE49-F238E27FC236}">
                <a16:creationId xmlns:a16="http://schemas.microsoft.com/office/drawing/2014/main" id="{06FF5820-3F72-463B-BD1F-90A3F91F71DC}"/>
              </a:ext>
            </a:extLst>
          </p:cNvPr>
          <p:cNvSpPr>
            <a:spLocks noGrp="1"/>
          </p:cNvSpPr>
          <p:nvPr>
            <p:ph idx="1"/>
          </p:nvPr>
        </p:nvSpPr>
        <p:spPr>
          <a:xfrm>
            <a:off x="2971800" y="594060"/>
            <a:ext cx="5715000" cy="3596940"/>
          </a:xfrm>
        </p:spPr>
        <p:txBody>
          <a:bodyPr>
            <a:normAutofit fontScale="92500" lnSpcReduction="10000"/>
          </a:bodyPr>
          <a:lstStyle/>
          <a:p>
            <a:pPr marL="0" indent="0">
              <a:buNone/>
            </a:pPr>
            <a:r>
              <a:rPr lang="en-US" sz="1600" dirty="0"/>
              <a:t>Oral hygiene is the practice of keeping one's mouth clean and free of disease and other problems by regular brushing and cleaning between the teeth. It is important that oral hygiene be carried out on a regular basis to enable prevention of dental disease. The most common types of dental disease are tooth decay and gum diseases, including gingivitis, and periodontitis. Regular brushing consists of brushing twice a day after breakfast and before going to bed. Cleaning between the teeth is called interdental cleaning and is as important as tooth brushing. This is because a toothbrush cannot reach between the teeth and therefore, only cleans 50% of the surfaces. There are many tools to clean between the teeth, including floss and interdental brushes. It is up to each individual to choose which tool he or she prefers to use.  Antibacterial mouth rinses can also be used to keep breath fresh and kill the bacteria in the mouth that causes oral diseases.</a:t>
            </a:r>
          </a:p>
        </p:txBody>
      </p:sp>
    </p:spTree>
    <p:extLst>
      <p:ext uri="{BB962C8B-B14F-4D97-AF65-F5344CB8AC3E}">
        <p14:creationId xmlns:p14="http://schemas.microsoft.com/office/powerpoint/2010/main" val="1723243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9DBE-B73A-40EB-8D7C-425C9A0C4831}"/>
              </a:ext>
            </a:extLst>
          </p:cNvPr>
          <p:cNvSpPr>
            <a:spLocks noGrp="1"/>
          </p:cNvSpPr>
          <p:nvPr>
            <p:ph type="title"/>
          </p:nvPr>
        </p:nvSpPr>
        <p:spPr>
          <a:xfrm>
            <a:off x="4572000" y="400050"/>
            <a:ext cx="4114800" cy="742950"/>
          </a:xfrm>
        </p:spPr>
        <p:txBody>
          <a:bodyPr>
            <a:noAutofit/>
          </a:bodyPr>
          <a:lstStyle/>
          <a:p>
            <a:r>
              <a:rPr lang="en-US" sz="2400" dirty="0"/>
              <a:t>BEFORE &amp; AFTER disclosing solution/colored dye applied </a:t>
            </a:r>
          </a:p>
        </p:txBody>
      </p:sp>
      <p:sp>
        <p:nvSpPr>
          <p:cNvPr id="3" name="Content Placeholder 2">
            <a:extLst>
              <a:ext uri="{FF2B5EF4-FFF2-40B4-BE49-F238E27FC236}">
                <a16:creationId xmlns:a16="http://schemas.microsoft.com/office/drawing/2014/main" id="{63F534C9-C9DB-43E8-9663-F8858E41ACB3}"/>
              </a:ext>
            </a:extLst>
          </p:cNvPr>
          <p:cNvSpPr>
            <a:spLocks noGrp="1"/>
          </p:cNvSpPr>
          <p:nvPr>
            <p:ph sz="half" idx="1"/>
          </p:nvPr>
        </p:nvSpPr>
        <p:spPr>
          <a:xfrm>
            <a:off x="4572000" y="1255014"/>
            <a:ext cx="4114800" cy="2913126"/>
          </a:xfrm>
        </p:spPr>
        <p:txBody>
          <a:bodyPr>
            <a:normAutofit fontScale="70000" lnSpcReduction="20000"/>
          </a:bodyPr>
          <a:lstStyle/>
          <a:p>
            <a:r>
              <a:rPr lang="en-US" dirty="0"/>
              <a:t>Plaque isn’t always easy to detect as it usually blends in with the tooth</a:t>
            </a:r>
          </a:p>
          <a:p>
            <a:r>
              <a:rPr lang="en-US" dirty="0"/>
              <a:t>By looking under a microscope or by using colored disclosing solution/dyes, plaque is quite noticeable!</a:t>
            </a:r>
          </a:p>
          <a:p>
            <a:r>
              <a:rPr lang="en-US" dirty="0"/>
              <a:t>Plaque returns rapidly (within 8-12 hours), so frequent removal by brushing, flossing and mouth rinse is key!</a:t>
            </a:r>
          </a:p>
        </p:txBody>
      </p:sp>
      <p:grpSp>
        <p:nvGrpSpPr>
          <p:cNvPr id="4" name="Group 3"/>
          <p:cNvGrpSpPr/>
          <p:nvPr/>
        </p:nvGrpSpPr>
        <p:grpSpPr>
          <a:xfrm>
            <a:off x="371500" y="400050"/>
            <a:ext cx="3840576" cy="4345531"/>
            <a:chOff x="371501" y="400050"/>
            <a:chExt cx="4279880" cy="4842594"/>
          </a:xfrm>
        </p:grpSpPr>
        <p:pic>
          <p:nvPicPr>
            <p:cNvPr id="7" name="Picture 6" descr="A picture containing food&#10;&#10;Description generated with high confidence">
              <a:extLst>
                <a:ext uri="{FF2B5EF4-FFF2-40B4-BE49-F238E27FC236}">
                  <a16:creationId xmlns:a16="http://schemas.microsoft.com/office/drawing/2014/main" id="{6E8375E3-701B-44CE-A136-43447602B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01" y="400050"/>
              <a:ext cx="4279880" cy="2257049"/>
            </a:xfrm>
            <a:prstGeom prst="rect">
              <a:avLst/>
            </a:prstGeom>
            <a:ln>
              <a:noFill/>
            </a:ln>
            <a:effectLst>
              <a:outerShdw blurRad="190500" algn="tl" rotWithShape="0">
                <a:srgbClr val="000000">
                  <a:alpha val="70000"/>
                </a:srgbClr>
              </a:outerShdw>
            </a:effectLst>
          </p:spPr>
        </p:pic>
        <p:pic>
          <p:nvPicPr>
            <p:cNvPr id="11" name="Content Placeholder 5" descr="A picture containing indoor, food&#10;&#10;Description generated with high confidence">
              <a:extLst>
                <a:ext uri="{FF2B5EF4-FFF2-40B4-BE49-F238E27FC236}">
                  <a16:creationId xmlns:a16="http://schemas.microsoft.com/office/drawing/2014/main" id="{B825CE45-DB0E-44DB-BCED-C53295FB3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97" y="2852449"/>
              <a:ext cx="4261383" cy="2390195"/>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379438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CDAEB-5453-45BC-BB7C-BFD836DD979E}"/>
              </a:ext>
            </a:extLst>
          </p:cNvPr>
          <p:cNvSpPr>
            <a:spLocks noGrp="1"/>
          </p:cNvSpPr>
          <p:nvPr>
            <p:ph type="title"/>
          </p:nvPr>
        </p:nvSpPr>
        <p:spPr>
          <a:xfrm>
            <a:off x="457200" y="400050"/>
            <a:ext cx="8229600" cy="1291590"/>
          </a:xfrm>
        </p:spPr>
        <p:txBody>
          <a:bodyPr>
            <a:normAutofit fontScale="90000"/>
          </a:bodyPr>
          <a:lstStyle/>
          <a:p>
            <a:r>
              <a:rPr lang="en-US" dirty="0"/>
              <a:t>How can cavity causing bacteria be transferred from a mother to her child?</a:t>
            </a:r>
          </a:p>
        </p:txBody>
      </p:sp>
      <p:pic>
        <p:nvPicPr>
          <p:cNvPr id="5" name="Content Placeholder 4">
            <a:extLst>
              <a:ext uri="{FF2B5EF4-FFF2-40B4-BE49-F238E27FC236}">
                <a16:creationId xmlns:a16="http://schemas.microsoft.com/office/drawing/2014/main" id="{138806EC-99E2-4B4F-B1E3-02F2EC761BD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1500" y="1744979"/>
            <a:ext cx="685800" cy="914400"/>
          </a:xfrm>
          <a:prstGeom prst="rect">
            <a:avLst/>
          </a:prstGeom>
        </p:spPr>
      </p:pic>
      <p:pic>
        <p:nvPicPr>
          <p:cNvPr id="6" name="Content Placeholder 4">
            <a:extLst>
              <a:ext uri="{FF2B5EF4-FFF2-40B4-BE49-F238E27FC236}">
                <a16:creationId xmlns:a16="http://schemas.microsoft.com/office/drawing/2014/main" id="{B1C908CC-B610-4FCC-BFAB-F286A975D5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86699" y="1744979"/>
            <a:ext cx="685800" cy="914400"/>
          </a:xfrm>
          <a:prstGeom prst="rect">
            <a:avLst/>
          </a:prstGeom>
        </p:spPr>
      </p:pic>
      <p:sp>
        <p:nvSpPr>
          <p:cNvPr id="11" name="Arrow: Left-Right 10">
            <a:extLst>
              <a:ext uri="{FF2B5EF4-FFF2-40B4-BE49-F238E27FC236}">
                <a16:creationId xmlns:a16="http://schemas.microsoft.com/office/drawing/2014/main" id="{82B63CB3-353E-470E-AB25-3987918BC608}"/>
              </a:ext>
            </a:extLst>
          </p:cNvPr>
          <p:cNvSpPr/>
          <p:nvPr/>
        </p:nvSpPr>
        <p:spPr>
          <a:xfrm>
            <a:off x="1371600" y="1842402"/>
            <a:ext cx="6400799" cy="612875"/>
          </a:xfrm>
          <a:prstGeom prst="leftRightArrow">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8820B3-C321-42D2-8EB1-86DF336420CE}"/>
              </a:ext>
            </a:extLst>
          </p:cNvPr>
          <p:cNvSpPr/>
          <p:nvPr/>
        </p:nvSpPr>
        <p:spPr>
          <a:xfrm>
            <a:off x="457201" y="2826715"/>
            <a:ext cx="1615440" cy="1477328"/>
          </a:xfrm>
          <a:prstGeom prst="rect">
            <a:avLst/>
          </a:prstGeom>
        </p:spPr>
        <p:txBody>
          <a:bodyPr wrap="square">
            <a:spAutoFit/>
          </a:bodyPr>
          <a:lstStyle/>
          <a:p>
            <a:r>
              <a:rPr lang="en-US" b="1" dirty="0">
                <a:solidFill>
                  <a:srgbClr val="0070C0"/>
                </a:solidFill>
              </a:rPr>
              <a:t>How can mom reduce transmission of bacteria to child? </a:t>
            </a:r>
            <a:endParaRPr lang="en-US" dirty="0"/>
          </a:p>
        </p:txBody>
      </p:sp>
      <p:pic>
        <p:nvPicPr>
          <p:cNvPr id="10" name="Picture 9">
            <a:extLst>
              <a:ext uri="{FF2B5EF4-FFF2-40B4-BE49-F238E27FC236}">
                <a16:creationId xmlns:a16="http://schemas.microsoft.com/office/drawing/2014/main" id="{A3B48299-57EE-414D-B362-F6DA5A2023C0}"/>
              </a:ext>
            </a:extLst>
          </p:cNvPr>
          <p:cNvPicPr>
            <a:picLocks noChangeAspect="1"/>
          </p:cNvPicPr>
          <p:nvPr/>
        </p:nvPicPr>
        <p:blipFill>
          <a:blip r:embed="rId4"/>
          <a:stretch>
            <a:fillRect/>
          </a:stretch>
        </p:blipFill>
        <p:spPr>
          <a:xfrm>
            <a:off x="4100852" y="2714573"/>
            <a:ext cx="1585093" cy="1655856"/>
          </a:xfrm>
          <a:prstGeom prst="rect">
            <a:avLst/>
          </a:prstGeom>
        </p:spPr>
      </p:pic>
      <p:pic>
        <p:nvPicPr>
          <p:cNvPr id="15" name="Content Placeholder 4">
            <a:extLst>
              <a:ext uri="{FF2B5EF4-FFF2-40B4-BE49-F238E27FC236}">
                <a16:creationId xmlns:a16="http://schemas.microsoft.com/office/drawing/2014/main" id="{C3F1BCC5-9193-45B2-AC56-9880B330694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685945" y="2826715"/>
            <a:ext cx="1711104" cy="1491876"/>
          </a:xfrm>
          <a:prstGeom prst="rect">
            <a:avLst/>
          </a:prstGeom>
        </p:spPr>
      </p:pic>
      <p:pic>
        <p:nvPicPr>
          <p:cNvPr id="16" name="Picture 15">
            <a:extLst>
              <a:ext uri="{FF2B5EF4-FFF2-40B4-BE49-F238E27FC236}">
                <a16:creationId xmlns:a16="http://schemas.microsoft.com/office/drawing/2014/main" id="{5037385E-D291-41E0-8199-F12528DBC468}"/>
              </a:ext>
            </a:extLst>
          </p:cNvPr>
          <p:cNvPicPr>
            <a:picLocks noChangeAspect="1"/>
          </p:cNvPicPr>
          <p:nvPr/>
        </p:nvPicPr>
        <p:blipFill>
          <a:blip r:embed="rId6"/>
          <a:stretch>
            <a:fillRect/>
          </a:stretch>
        </p:blipFill>
        <p:spPr>
          <a:xfrm>
            <a:off x="2072641" y="2714573"/>
            <a:ext cx="1584310" cy="1786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572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1325880"/>
            <a:ext cx="3657600" cy="307467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a:bodyPr>
          <a:lstStyle/>
          <a:p>
            <a:pPr algn="ctr"/>
            <a:r>
              <a:rPr lang="en-US" dirty="0"/>
              <a:t>SCM test results</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
        <p:nvSpPr>
          <p:cNvPr id="4" name="Plus Sign 3">
            <a:extLst>
              <a:ext uri="{FF2B5EF4-FFF2-40B4-BE49-F238E27FC236}">
                <a16:creationId xmlns:a16="http://schemas.microsoft.com/office/drawing/2014/main" id="{DE410B39-FCDE-4E0C-8052-9A0D3B9B7764}"/>
              </a:ext>
            </a:extLst>
          </p:cNvPr>
          <p:cNvSpPr/>
          <p:nvPr/>
        </p:nvSpPr>
        <p:spPr>
          <a:xfrm>
            <a:off x="3025401" y="2114550"/>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Sign 4">
            <a:extLst>
              <a:ext uri="{FF2B5EF4-FFF2-40B4-BE49-F238E27FC236}">
                <a16:creationId xmlns:a16="http://schemas.microsoft.com/office/drawing/2014/main" id="{4AECF410-E3F9-46A7-A779-FCCEE9E66756}"/>
              </a:ext>
            </a:extLst>
          </p:cNvPr>
          <p:cNvSpPr/>
          <p:nvPr/>
        </p:nvSpPr>
        <p:spPr>
          <a:xfrm>
            <a:off x="8030515" y="2114550"/>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770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fontScale="90000"/>
          </a:bodyPr>
          <a:lstStyle/>
          <a:p>
            <a:pPr algn="ctr"/>
            <a:r>
              <a:rPr lang="en-US" dirty="0"/>
              <a:t>Time for Questions</a:t>
            </a:r>
            <a:br>
              <a:rPr lang="en-US" dirty="0"/>
            </a:br>
            <a:r>
              <a:rPr lang="en-US" dirty="0"/>
              <a:t>&amp;</a:t>
            </a:r>
            <a:br>
              <a:rPr lang="en-US" dirty="0"/>
            </a:br>
            <a:r>
              <a:rPr lang="en-US" dirty="0"/>
              <a:t>Final Words from Project Team</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14054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Conclusion</a:t>
            </a:r>
            <a:endParaRPr lang="en-US" dirty="0"/>
          </a:p>
        </p:txBody>
      </p:sp>
      <p:sp>
        <p:nvSpPr>
          <p:cNvPr id="3" name="Content Placeholder 2"/>
          <p:cNvSpPr>
            <a:spLocks noGrp="1"/>
          </p:cNvSpPr>
          <p:nvPr>
            <p:ph sz="half" idx="1"/>
          </p:nvPr>
        </p:nvSpPr>
        <p:spPr/>
        <p:txBody>
          <a:bodyPr>
            <a:normAutofit fontScale="92500"/>
          </a:bodyPr>
          <a:lstStyle/>
          <a:p>
            <a:r>
              <a:rPr lang="en-US" dirty="0" smtClean="0"/>
              <a:t>Your #1 Priority is ALWAYS the </a:t>
            </a:r>
            <a:r>
              <a:rPr lang="en-US" b="1" dirty="0" smtClean="0">
                <a:solidFill>
                  <a:srgbClr val="A6093D"/>
                </a:solidFill>
              </a:rPr>
              <a:t>PATIENT</a:t>
            </a:r>
            <a:r>
              <a:rPr lang="en-US" dirty="0" smtClean="0"/>
              <a:t>!</a:t>
            </a:r>
          </a:p>
          <a:p>
            <a:r>
              <a:rPr lang="en-US" dirty="0" smtClean="0"/>
              <a:t>We focus on the both </a:t>
            </a:r>
            <a:r>
              <a:rPr lang="en-US" b="1" dirty="0" smtClean="0">
                <a:solidFill>
                  <a:srgbClr val="A6093D"/>
                </a:solidFill>
              </a:rPr>
              <a:t>mother and child</a:t>
            </a:r>
            <a:r>
              <a:rPr lang="en-US" dirty="0" smtClean="0"/>
              <a:t>!</a:t>
            </a:r>
          </a:p>
          <a:p>
            <a:r>
              <a:rPr lang="en-US" dirty="0" smtClean="0"/>
              <a:t>This is a life course approach to reducing caries and </a:t>
            </a:r>
            <a:r>
              <a:rPr lang="en-US" b="1" dirty="0" smtClean="0">
                <a:solidFill>
                  <a:srgbClr val="A6093D"/>
                </a:solidFill>
              </a:rPr>
              <a:t>improving oral health outcomes</a:t>
            </a:r>
            <a:r>
              <a:rPr lang="en-US" dirty="0" smtClean="0"/>
              <a:t>!</a:t>
            </a:r>
            <a:endParaRPr lang="en-US" dirty="0"/>
          </a:p>
        </p:txBody>
      </p:sp>
      <p:sp>
        <p:nvSpPr>
          <p:cNvPr id="4" name="Content Placeholder 3"/>
          <p:cNvSpPr>
            <a:spLocks noGrp="1"/>
          </p:cNvSpPr>
          <p:nvPr>
            <p:ph sz="half" idx="2"/>
          </p:nvPr>
        </p:nvSpPr>
        <p:spPr/>
        <p:txBody>
          <a:bodyPr>
            <a:normAutofit fontScale="92500"/>
          </a:bodyPr>
          <a:lstStyle/>
          <a:p>
            <a:r>
              <a:rPr lang="en-US" dirty="0" smtClean="0"/>
              <a:t>Three-prong approach:</a:t>
            </a:r>
          </a:p>
          <a:p>
            <a:pPr lvl="1"/>
            <a:r>
              <a:rPr lang="en-US" b="1" dirty="0" smtClean="0">
                <a:solidFill>
                  <a:srgbClr val="A6093D"/>
                </a:solidFill>
              </a:rPr>
              <a:t>Care</a:t>
            </a:r>
            <a:r>
              <a:rPr lang="en-US" dirty="0" smtClean="0"/>
              <a:t> Delivery</a:t>
            </a:r>
          </a:p>
          <a:p>
            <a:pPr lvl="2"/>
            <a:r>
              <a:rPr lang="en-US" dirty="0" smtClean="0"/>
              <a:t>Patient-Centered</a:t>
            </a:r>
          </a:p>
          <a:p>
            <a:pPr lvl="1"/>
            <a:r>
              <a:rPr lang="en-US" dirty="0" smtClean="0"/>
              <a:t>Provision/</a:t>
            </a:r>
            <a:r>
              <a:rPr lang="en-US" b="1" dirty="0" smtClean="0">
                <a:solidFill>
                  <a:srgbClr val="A6093D"/>
                </a:solidFill>
              </a:rPr>
              <a:t>Workflow</a:t>
            </a:r>
            <a:r>
              <a:rPr lang="en-US" dirty="0" smtClean="0"/>
              <a:t> Monitoring</a:t>
            </a:r>
          </a:p>
          <a:p>
            <a:pPr lvl="2"/>
            <a:r>
              <a:rPr lang="en-US" dirty="0" smtClean="0"/>
              <a:t>Drop the right codes</a:t>
            </a:r>
          </a:p>
          <a:p>
            <a:pPr lvl="2"/>
            <a:r>
              <a:rPr lang="en-US" dirty="0" smtClean="0"/>
              <a:t>Billing and reimbursement</a:t>
            </a:r>
          </a:p>
          <a:p>
            <a:pPr lvl="1"/>
            <a:r>
              <a:rPr lang="en-US" b="1" dirty="0" smtClean="0">
                <a:solidFill>
                  <a:srgbClr val="A6093D"/>
                </a:solidFill>
              </a:rPr>
              <a:t>Bacteria Research</a:t>
            </a:r>
          </a:p>
          <a:p>
            <a:pPr lvl="2"/>
            <a:r>
              <a:rPr lang="en-US" dirty="0" smtClean="0"/>
              <a:t>Pre- and Post!</a:t>
            </a:r>
            <a:endParaRPr lang="en-US" dirty="0"/>
          </a:p>
        </p:txBody>
      </p:sp>
    </p:spTree>
    <p:extLst>
      <p:ext uri="{BB962C8B-B14F-4D97-AF65-F5344CB8AC3E}">
        <p14:creationId xmlns:p14="http://schemas.microsoft.com/office/powerpoint/2010/main" val="2303228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7371-3D6B-44FB-876D-F869151B129D}"/>
              </a:ext>
            </a:extLst>
          </p:cNvPr>
          <p:cNvSpPr>
            <a:spLocks noGrp="1"/>
          </p:cNvSpPr>
          <p:nvPr>
            <p:ph type="title"/>
          </p:nvPr>
        </p:nvSpPr>
        <p:spPr>
          <a:xfrm>
            <a:off x="457200" y="400050"/>
            <a:ext cx="8229600" cy="742950"/>
          </a:xfrm>
        </p:spPr>
        <p:txBody>
          <a:bodyPr>
            <a:normAutofit/>
          </a:bodyPr>
          <a:lstStyle/>
          <a:p>
            <a:r>
              <a:rPr lang="en-US" dirty="0" smtClean="0"/>
              <a:t>MORE </a:t>
            </a:r>
            <a:r>
              <a:rPr lang="en-US" dirty="0"/>
              <a:t>Years of </a:t>
            </a:r>
            <a:r>
              <a:rPr lang="en-US" dirty="0">
                <a:solidFill>
                  <a:srgbClr val="A6093D"/>
                </a:solidFill>
              </a:rPr>
              <a:t>Patient-Centered</a:t>
            </a:r>
            <a:r>
              <a:rPr lang="en-US" dirty="0"/>
              <a:t> Care</a:t>
            </a:r>
          </a:p>
        </p:txBody>
      </p:sp>
      <p:sp>
        <p:nvSpPr>
          <p:cNvPr id="3" name="Content Placeholder 2">
            <a:extLst>
              <a:ext uri="{FF2B5EF4-FFF2-40B4-BE49-F238E27FC236}">
                <a16:creationId xmlns:a16="http://schemas.microsoft.com/office/drawing/2014/main" id="{7CDFB5C4-7F44-4D9A-8931-14EEDD5007BF}"/>
              </a:ext>
            </a:extLst>
          </p:cNvPr>
          <p:cNvSpPr>
            <a:spLocks noGrp="1"/>
          </p:cNvSpPr>
          <p:nvPr>
            <p:ph sz="half" idx="1"/>
          </p:nvPr>
        </p:nvSpPr>
        <p:spPr>
          <a:xfrm>
            <a:off x="4163704" y="1255014"/>
            <a:ext cx="4623457" cy="2915542"/>
          </a:xfrm>
        </p:spPr>
        <p:txBody>
          <a:bodyPr>
            <a:normAutofit fontScale="62500" lnSpcReduction="20000"/>
          </a:bodyPr>
          <a:lstStyle/>
          <a:p>
            <a:r>
              <a:rPr lang="en-US" dirty="0"/>
              <a:t>Launched 7/14/2014</a:t>
            </a:r>
          </a:p>
          <a:p>
            <a:pPr lvl="1"/>
            <a:r>
              <a:rPr lang="en-US" dirty="0"/>
              <a:t>Blue Cross Blue Shield of </a:t>
            </a:r>
            <a:r>
              <a:rPr lang="en-US" dirty="0" smtClean="0"/>
              <a:t>MI </a:t>
            </a:r>
            <a:r>
              <a:rPr lang="en-US" dirty="0"/>
              <a:t>initial </a:t>
            </a:r>
            <a:r>
              <a:rPr lang="en-US" dirty="0" smtClean="0"/>
              <a:t>funding</a:t>
            </a:r>
          </a:p>
          <a:p>
            <a:pPr lvl="2"/>
            <a:r>
              <a:rPr lang="en-US" dirty="0" smtClean="0"/>
              <a:t>Now, funded by State of Michigan through </a:t>
            </a:r>
            <a:r>
              <a:rPr lang="en-US" b="1" dirty="0" smtClean="0">
                <a:solidFill>
                  <a:srgbClr val="A6093D"/>
                </a:solidFill>
              </a:rPr>
              <a:t>09/30/2018</a:t>
            </a:r>
            <a:endParaRPr lang="en-US" b="1" dirty="0">
              <a:solidFill>
                <a:srgbClr val="A6093D"/>
              </a:solidFill>
            </a:endParaRPr>
          </a:p>
          <a:p>
            <a:pPr lvl="1"/>
            <a:r>
              <a:rPr lang="en-US" dirty="0"/>
              <a:t>1 of 5 pilot </a:t>
            </a:r>
            <a:r>
              <a:rPr lang="en-US" dirty="0" smtClean="0"/>
              <a:t>programs</a:t>
            </a:r>
          </a:p>
          <a:p>
            <a:pPr lvl="2"/>
            <a:r>
              <a:rPr lang="en-US" dirty="0" smtClean="0"/>
              <a:t>Now, </a:t>
            </a:r>
            <a:r>
              <a:rPr lang="en-US" b="1" dirty="0" smtClean="0">
                <a:solidFill>
                  <a:srgbClr val="A6093D"/>
                </a:solidFill>
              </a:rPr>
              <a:t>6 pilot programs statewide</a:t>
            </a:r>
            <a:endParaRPr lang="en-US" b="1" dirty="0">
              <a:solidFill>
                <a:srgbClr val="A6093D"/>
              </a:solidFill>
            </a:endParaRPr>
          </a:p>
          <a:p>
            <a:r>
              <a:rPr lang="en-US" dirty="0"/>
              <a:t>1</a:t>
            </a:r>
            <a:r>
              <a:rPr lang="en-US" baseline="30000" dirty="0"/>
              <a:t>st</a:t>
            </a:r>
            <a:r>
              <a:rPr lang="en-US" dirty="0"/>
              <a:t> Year </a:t>
            </a:r>
            <a:r>
              <a:rPr lang="en-US" dirty="0">
                <a:sym typeface="Symbol" panose="05050102010706020507" pitchFamily="18" charset="2"/>
              </a:rPr>
              <a:t> 300 women </a:t>
            </a:r>
            <a:r>
              <a:rPr lang="en-US" dirty="0" smtClean="0">
                <a:sym typeface="Symbol" panose="05050102010706020507" pitchFamily="18" charset="2"/>
              </a:rPr>
              <a:t>served</a:t>
            </a:r>
          </a:p>
          <a:p>
            <a:pPr lvl="1"/>
            <a:r>
              <a:rPr lang="en-US" b="1" dirty="0" smtClean="0">
                <a:sym typeface="Symbol" panose="05050102010706020507" pitchFamily="18" charset="2"/>
              </a:rPr>
              <a:t>300 x </a:t>
            </a:r>
            <a:r>
              <a:rPr lang="en-US" b="1" dirty="0" smtClean="0">
                <a:sym typeface="Symbol" panose="05050102010706020507" pitchFamily="18" charset="2"/>
              </a:rPr>
              <a:t>6 sites </a:t>
            </a:r>
            <a:r>
              <a:rPr lang="en-US" b="1" dirty="0" smtClean="0">
                <a:sym typeface="Symbol" panose="05050102010706020507" pitchFamily="18" charset="2"/>
              </a:rPr>
              <a:t>= </a:t>
            </a:r>
            <a:r>
              <a:rPr lang="en-US" b="1" dirty="0" smtClean="0">
                <a:solidFill>
                  <a:srgbClr val="A6093D"/>
                </a:solidFill>
                <a:sym typeface="Symbol" panose="05050102010706020507" pitchFamily="18" charset="2"/>
              </a:rPr>
              <a:t>1,800</a:t>
            </a:r>
            <a:r>
              <a:rPr lang="en-US" b="1" dirty="0" smtClean="0">
                <a:sym typeface="Symbol" panose="05050102010706020507" pitchFamily="18" charset="2"/>
              </a:rPr>
              <a:t> Estimate 2018</a:t>
            </a:r>
            <a:endParaRPr lang="en-US" b="1" dirty="0"/>
          </a:p>
          <a:p>
            <a:r>
              <a:rPr lang="en-US" dirty="0" smtClean="0"/>
              <a:t>ALWAYS PATIENT-CENTERED</a:t>
            </a:r>
          </a:p>
          <a:p>
            <a:pPr lvl="1"/>
            <a:r>
              <a:rPr lang="en-US" b="1" dirty="0" smtClean="0">
                <a:solidFill>
                  <a:srgbClr val="A6093D"/>
                </a:solidFill>
              </a:rPr>
              <a:t>Mother</a:t>
            </a:r>
            <a:r>
              <a:rPr lang="en-US" dirty="0" smtClean="0"/>
              <a:t> Rosa and her </a:t>
            </a:r>
            <a:r>
              <a:rPr lang="en-US" b="1" dirty="0" smtClean="0">
                <a:solidFill>
                  <a:srgbClr val="A6093D"/>
                </a:solidFill>
              </a:rPr>
              <a:t>child</a:t>
            </a:r>
            <a:r>
              <a:rPr lang="en-US" dirty="0" smtClean="0"/>
              <a:t> </a:t>
            </a:r>
            <a:r>
              <a:rPr lang="en-US" dirty="0"/>
              <a:t>Arturo</a:t>
            </a:r>
          </a:p>
          <a:p>
            <a:pPr marL="0" indent="0">
              <a:buNone/>
            </a:pPr>
            <a:endParaRPr lang="en-US" sz="900" dirty="0">
              <a:sym typeface="Symbol" panose="05050102010706020507" pitchFamily="18" charset="2"/>
            </a:endParaRPr>
          </a:p>
          <a:p>
            <a:pPr marL="0" indent="0">
              <a:buNone/>
            </a:pPr>
            <a:r>
              <a:rPr lang="en-US" sz="900" dirty="0">
                <a:sym typeface="Symbol" panose="05050102010706020507" pitchFamily="18" charset="2"/>
              </a:rPr>
              <a:t>Photo: (left to right) Jessica Southerland, RDH; Rosa Cecilia Lara-Rives and Staci Hard, RDH</a:t>
            </a:r>
          </a:p>
          <a:p>
            <a:pPr marL="0" indent="0">
              <a:buNone/>
            </a:pPr>
            <a:r>
              <a:rPr lang="en-US" sz="900" dirty="0">
                <a:sym typeface="Symbol" panose="05050102010706020507" pitchFamily="18" charset="2"/>
              </a:rPr>
              <a:t>http://www.gracehealthmi.org/uncategorized/1st-patient-complete-oral-health-program/</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1764" y="1255014"/>
            <a:ext cx="3579845" cy="26848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1123630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a:bodyPr>
          <a:lstStyle/>
          <a:p>
            <a:pPr algn="ctr"/>
            <a:r>
              <a:rPr lang="en-US" dirty="0" smtClean="0"/>
              <a:t>Thank You and Drive Home Safely!</a:t>
            </a:r>
            <a:endParaRPr lang="en-US" dirty="0"/>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4056425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BB0D-15DF-4B4C-8A7D-D3283A723E5A}"/>
              </a:ext>
            </a:extLst>
          </p:cNvPr>
          <p:cNvSpPr>
            <a:spLocks noGrp="1"/>
          </p:cNvSpPr>
          <p:nvPr>
            <p:ph type="title"/>
          </p:nvPr>
        </p:nvSpPr>
        <p:spPr>
          <a:xfrm>
            <a:off x="4156358" y="742950"/>
            <a:ext cx="3657600" cy="3657600"/>
          </a:xfrm>
          <a:prstGeom prst="foldedCorner">
            <a:avLst/>
          </a:prstGeom>
        </p:spPr>
        <p:style>
          <a:lnRef idx="1">
            <a:schemeClr val="accent1"/>
          </a:lnRef>
          <a:fillRef idx="3">
            <a:schemeClr val="accent1"/>
          </a:fillRef>
          <a:effectRef idx="2">
            <a:schemeClr val="accent1"/>
          </a:effectRef>
          <a:fontRef idx="minor">
            <a:schemeClr val="lt1"/>
          </a:fontRef>
        </p:style>
        <p:txBody>
          <a:bodyPr>
            <a:normAutofit/>
          </a:bodyPr>
          <a:lstStyle/>
          <a:p>
            <a:pPr algn="ctr"/>
            <a:r>
              <a:rPr lang="en-US" dirty="0"/>
              <a:t>Time for Questions</a:t>
            </a:r>
          </a:p>
        </p:txBody>
      </p:sp>
      <p:pic>
        <p:nvPicPr>
          <p:cNvPr id="3" name="Picture 2">
            <a:extLst>
              <a:ext uri="{FF2B5EF4-FFF2-40B4-BE49-F238E27FC236}">
                <a16:creationId xmlns:a16="http://schemas.microsoft.com/office/drawing/2014/main" id="{B2D071C0-3395-46CD-B868-1D5C3122E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3736" y="742950"/>
            <a:ext cx="2743200" cy="3657600"/>
          </a:xfrm>
          <a:prstGeom prst="rect">
            <a:avLst/>
          </a:prstGeom>
          <a:noFill/>
          <a:ln>
            <a:noFill/>
          </a:ln>
        </p:spPr>
      </p:pic>
    </p:spTree>
    <p:extLst>
      <p:ext uri="{BB962C8B-B14F-4D97-AF65-F5344CB8AC3E}">
        <p14:creationId xmlns:p14="http://schemas.microsoft.com/office/powerpoint/2010/main" val="2916528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A133-E509-4612-AFF3-9BCAF9D84517}"/>
              </a:ext>
            </a:extLst>
          </p:cNvPr>
          <p:cNvSpPr>
            <a:spLocks noGrp="1"/>
          </p:cNvSpPr>
          <p:nvPr>
            <p:ph type="title"/>
          </p:nvPr>
        </p:nvSpPr>
        <p:spPr>
          <a:xfrm>
            <a:off x="457200" y="400050"/>
            <a:ext cx="4114800" cy="742950"/>
          </a:xfrm>
        </p:spPr>
        <p:txBody>
          <a:bodyPr>
            <a:normAutofit fontScale="90000"/>
          </a:bodyPr>
          <a:lstStyle/>
          <a:p>
            <a:r>
              <a:rPr lang="en-US" dirty="0"/>
              <a:t>930a: Grace Model</a:t>
            </a:r>
          </a:p>
        </p:txBody>
      </p:sp>
      <p:sp>
        <p:nvSpPr>
          <p:cNvPr id="3" name="Content Placeholder 2">
            <a:extLst>
              <a:ext uri="{FF2B5EF4-FFF2-40B4-BE49-F238E27FC236}">
                <a16:creationId xmlns:a16="http://schemas.microsoft.com/office/drawing/2014/main" id="{F5FDC63E-84F9-48AC-ABE4-779C35CBC0C2}"/>
              </a:ext>
            </a:extLst>
          </p:cNvPr>
          <p:cNvSpPr>
            <a:spLocks noGrp="1"/>
          </p:cNvSpPr>
          <p:nvPr>
            <p:ph sz="half" idx="1"/>
          </p:nvPr>
        </p:nvSpPr>
        <p:spPr>
          <a:xfrm>
            <a:off x="457200" y="1255014"/>
            <a:ext cx="8229600" cy="3538728"/>
          </a:xfrm>
        </p:spPr>
        <p:txBody>
          <a:bodyPr>
            <a:normAutofit/>
          </a:bodyPr>
          <a:lstStyle/>
          <a:p>
            <a:pPr marL="0" indent="0">
              <a:spcAft>
                <a:spcPts val="600"/>
              </a:spcAft>
              <a:buNone/>
            </a:pPr>
            <a:r>
              <a:rPr lang="en-US" dirty="0"/>
              <a:t>Presenters</a:t>
            </a:r>
          </a:p>
          <a:p>
            <a:pPr>
              <a:spcAft>
                <a:spcPts val="600"/>
              </a:spcAft>
            </a:pPr>
            <a:r>
              <a:rPr lang="en-US" dirty="0"/>
              <a:t>Kevin Steely, DDS</a:t>
            </a:r>
          </a:p>
          <a:p>
            <a:pPr>
              <a:spcAft>
                <a:spcPts val="600"/>
              </a:spcAft>
            </a:pPr>
            <a:r>
              <a:rPr lang="en-US" dirty="0"/>
              <a:t>Staci Hard, RDH</a:t>
            </a:r>
          </a:p>
          <a:p>
            <a:pPr>
              <a:spcAft>
                <a:spcPts val="600"/>
              </a:spcAft>
            </a:pPr>
            <a:r>
              <a:rPr lang="en-US" dirty="0"/>
              <a:t>Tracie Hurst, RDH</a:t>
            </a:r>
          </a:p>
          <a:p>
            <a:pPr>
              <a:spcAft>
                <a:spcPts val="600"/>
              </a:spcAft>
            </a:pPr>
            <a:r>
              <a:rPr lang="en-US" dirty="0"/>
              <a:t>Alisha Morris, </a:t>
            </a:r>
            <a:r>
              <a:rPr lang="en-US" dirty="0" smtClean="0"/>
              <a:t>MBA</a:t>
            </a:r>
            <a:endParaRPr lang="en-US" dirty="0"/>
          </a:p>
        </p:txBody>
      </p:sp>
      <p:pic>
        <p:nvPicPr>
          <p:cNvPr id="4" name="Picture 3">
            <a:extLst>
              <a:ext uri="{FF2B5EF4-FFF2-40B4-BE49-F238E27FC236}">
                <a16:creationId xmlns:a16="http://schemas.microsoft.com/office/drawing/2014/main" id="{A9CD6C31-DCD3-419F-9335-23EF69218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99008"/>
            <a:ext cx="4572000" cy="2571750"/>
          </a:xfrm>
          <a:prstGeom prst="rect">
            <a:avLst/>
          </a:prstGeom>
          <a:ln>
            <a:noFill/>
          </a:ln>
          <a:effectLst>
            <a:softEdge rad="112500"/>
          </a:effectLst>
        </p:spPr>
      </p:pic>
      <p:sp>
        <p:nvSpPr>
          <p:cNvPr id="5" name="TextBox 4">
            <a:extLst>
              <a:ext uri="{FF2B5EF4-FFF2-40B4-BE49-F238E27FC236}">
                <a16:creationId xmlns:a16="http://schemas.microsoft.com/office/drawing/2014/main" id="{7F85F81C-8649-49D8-854D-AA899B1564C6}"/>
              </a:ext>
            </a:extLst>
          </p:cNvPr>
          <p:cNvSpPr txBox="1"/>
          <p:nvPr/>
        </p:nvSpPr>
        <p:spPr>
          <a:xfrm>
            <a:off x="4572000" y="3791164"/>
            <a:ext cx="4504880" cy="338554"/>
          </a:xfrm>
          <a:prstGeom prst="rect">
            <a:avLst/>
          </a:prstGeom>
          <a:noFill/>
        </p:spPr>
        <p:txBody>
          <a:bodyPr wrap="square" rtlCol="0">
            <a:spAutoFit/>
          </a:bodyPr>
          <a:lstStyle/>
          <a:p>
            <a:pPr algn="ctr"/>
            <a:r>
              <a:rPr lang="en-US" sz="1600" i="1" dirty="0"/>
              <a:t>Staci, Derrick (Muskegon), Tracie, and Kevin</a:t>
            </a:r>
          </a:p>
        </p:txBody>
      </p:sp>
    </p:spTree>
    <p:extLst>
      <p:ext uri="{BB962C8B-B14F-4D97-AF65-F5344CB8AC3E}">
        <p14:creationId xmlns:p14="http://schemas.microsoft.com/office/powerpoint/2010/main" val="3673898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7371-3D6B-44FB-876D-F869151B129D}"/>
              </a:ext>
            </a:extLst>
          </p:cNvPr>
          <p:cNvSpPr>
            <a:spLocks noGrp="1"/>
          </p:cNvSpPr>
          <p:nvPr>
            <p:ph type="title"/>
          </p:nvPr>
        </p:nvSpPr>
        <p:spPr>
          <a:xfrm>
            <a:off x="457200" y="400050"/>
            <a:ext cx="8229600" cy="742950"/>
          </a:xfrm>
        </p:spPr>
        <p:txBody>
          <a:bodyPr/>
          <a:lstStyle/>
          <a:p>
            <a:r>
              <a:rPr lang="en-US" dirty="0"/>
              <a:t>3+ Years of </a:t>
            </a:r>
            <a:r>
              <a:rPr lang="en-US" dirty="0">
                <a:solidFill>
                  <a:srgbClr val="A6093D"/>
                </a:solidFill>
              </a:rPr>
              <a:t>Patient-Centered</a:t>
            </a:r>
            <a:r>
              <a:rPr lang="en-US" dirty="0"/>
              <a:t> Care</a:t>
            </a:r>
          </a:p>
        </p:txBody>
      </p:sp>
      <p:sp>
        <p:nvSpPr>
          <p:cNvPr id="3" name="Content Placeholder 2">
            <a:extLst>
              <a:ext uri="{FF2B5EF4-FFF2-40B4-BE49-F238E27FC236}">
                <a16:creationId xmlns:a16="http://schemas.microsoft.com/office/drawing/2014/main" id="{7CDFB5C4-7F44-4D9A-8931-14EEDD5007BF}"/>
              </a:ext>
            </a:extLst>
          </p:cNvPr>
          <p:cNvSpPr>
            <a:spLocks noGrp="1"/>
          </p:cNvSpPr>
          <p:nvPr>
            <p:ph sz="half" idx="1"/>
          </p:nvPr>
        </p:nvSpPr>
        <p:spPr>
          <a:xfrm>
            <a:off x="4163704" y="1255014"/>
            <a:ext cx="4623457" cy="2915542"/>
          </a:xfrm>
        </p:spPr>
        <p:txBody>
          <a:bodyPr>
            <a:normAutofit fontScale="77500" lnSpcReduction="20000"/>
          </a:bodyPr>
          <a:lstStyle/>
          <a:p>
            <a:r>
              <a:rPr lang="en-US" dirty="0"/>
              <a:t>Launched 7/14/2014</a:t>
            </a:r>
          </a:p>
          <a:p>
            <a:pPr lvl="1"/>
            <a:r>
              <a:rPr lang="en-US" dirty="0"/>
              <a:t>Blue Cross Blue Shield of Michigan initial funding</a:t>
            </a:r>
          </a:p>
          <a:p>
            <a:pPr lvl="1"/>
            <a:r>
              <a:rPr lang="en-US" dirty="0"/>
              <a:t>1 of 5 pilot programs</a:t>
            </a:r>
          </a:p>
          <a:p>
            <a:r>
              <a:rPr lang="en-US" dirty="0"/>
              <a:t>1</a:t>
            </a:r>
            <a:r>
              <a:rPr lang="en-US" baseline="30000" dirty="0"/>
              <a:t>st</a:t>
            </a:r>
            <a:r>
              <a:rPr lang="en-US" dirty="0"/>
              <a:t> Year </a:t>
            </a:r>
            <a:r>
              <a:rPr lang="en-US" dirty="0">
                <a:sym typeface="Symbol" panose="05050102010706020507" pitchFamily="18" charset="2"/>
              </a:rPr>
              <a:t> 300 women served</a:t>
            </a:r>
            <a:endParaRPr lang="en-US" dirty="0"/>
          </a:p>
          <a:p>
            <a:r>
              <a:rPr lang="en-US" dirty="0"/>
              <a:t>First patients to complete: Rosa Cecilia Lara-Rives and son Arturo</a:t>
            </a:r>
          </a:p>
          <a:p>
            <a:pPr marL="0" indent="0">
              <a:buNone/>
            </a:pPr>
            <a:endParaRPr lang="en-US" sz="900" dirty="0">
              <a:sym typeface="Symbol" panose="05050102010706020507" pitchFamily="18" charset="2"/>
            </a:endParaRPr>
          </a:p>
          <a:p>
            <a:pPr marL="0" indent="0">
              <a:buNone/>
            </a:pPr>
            <a:r>
              <a:rPr lang="en-US" sz="900" dirty="0">
                <a:sym typeface="Symbol" panose="05050102010706020507" pitchFamily="18" charset="2"/>
              </a:rPr>
              <a:t>Photo: (left to right) Jessica Southerland, RDH; Rosa Cecilia Lara-Rives and Staci Hard, RDH</a:t>
            </a:r>
          </a:p>
          <a:p>
            <a:pPr marL="0" indent="0">
              <a:buNone/>
            </a:pPr>
            <a:r>
              <a:rPr lang="en-US" sz="900" dirty="0">
                <a:sym typeface="Symbol" panose="05050102010706020507" pitchFamily="18" charset="2"/>
              </a:rPr>
              <a:t>http://www.gracehealthmi.org/uncategorized/1st-patient-complete-oral-health-program/</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1764" y="1255014"/>
            <a:ext cx="3579845" cy="26848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854919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EED0-7EE0-4208-A260-692B236250E6}"/>
              </a:ext>
            </a:extLst>
          </p:cNvPr>
          <p:cNvSpPr>
            <a:spLocks noGrp="1"/>
          </p:cNvSpPr>
          <p:nvPr>
            <p:ph type="title"/>
          </p:nvPr>
        </p:nvSpPr>
        <p:spPr/>
        <p:txBody>
          <a:bodyPr/>
          <a:lstStyle/>
          <a:p>
            <a:r>
              <a:rPr lang="en-US" dirty="0"/>
              <a:t>Getting Started</a:t>
            </a:r>
          </a:p>
        </p:txBody>
      </p:sp>
      <p:sp>
        <p:nvSpPr>
          <p:cNvPr id="3" name="Text Placeholder 2">
            <a:extLst>
              <a:ext uri="{FF2B5EF4-FFF2-40B4-BE49-F238E27FC236}">
                <a16:creationId xmlns:a16="http://schemas.microsoft.com/office/drawing/2014/main" id="{96F759C4-F5BD-44CF-8F62-554062F53564}"/>
              </a:ext>
            </a:extLst>
          </p:cNvPr>
          <p:cNvSpPr>
            <a:spLocks noGrp="1"/>
          </p:cNvSpPr>
          <p:nvPr>
            <p:ph type="body" idx="1"/>
          </p:nvPr>
        </p:nvSpPr>
        <p:spPr/>
        <p:txBody>
          <a:bodyPr>
            <a:normAutofit/>
          </a:bodyPr>
          <a:lstStyle/>
          <a:p>
            <a:r>
              <a:rPr lang="en-US" dirty="0"/>
              <a:t>PREPARE THE PROJECT TEAM</a:t>
            </a:r>
          </a:p>
        </p:txBody>
      </p:sp>
      <p:sp>
        <p:nvSpPr>
          <p:cNvPr id="4" name="Content Placeholder 3">
            <a:extLst>
              <a:ext uri="{FF2B5EF4-FFF2-40B4-BE49-F238E27FC236}">
                <a16:creationId xmlns:a16="http://schemas.microsoft.com/office/drawing/2014/main" id="{C1F68676-59FD-4389-AF34-8CB6E6F628EC}"/>
              </a:ext>
            </a:extLst>
          </p:cNvPr>
          <p:cNvSpPr>
            <a:spLocks noGrp="1"/>
          </p:cNvSpPr>
          <p:nvPr>
            <p:ph sz="half" idx="2"/>
          </p:nvPr>
        </p:nvSpPr>
        <p:spPr/>
        <p:txBody>
          <a:bodyPr>
            <a:normAutofit fontScale="92500" lnSpcReduction="20000"/>
          </a:bodyPr>
          <a:lstStyle/>
          <a:p>
            <a:r>
              <a:rPr lang="en-US" dirty="0"/>
              <a:t>Hire the best hygienist!</a:t>
            </a:r>
          </a:p>
          <a:p>
            <a:pPr lvl="1"/>
            <a:r>
              <a:rPr lang="en-US" dirty="0"/>
              <a:t>Interacts with OBGYN staff</a:t>
            </a:r>
          </a:p>
          <a:p>
            <a:pPr lvl="1"/>
            <a:r>
              <a:rPr lang="en-US" dirty="0"/>
              <a:t>Advocates for patients</a:t>
            </a:r>
          </a:p>
          <a:p>
            <a:r>
              <a:rPr lang="en-US" dirty="0"/>
              <a:t>Team requirements:</a:t>
            </a:r>
          </a:p>
          <a:p>
            <a:pPr lvl="1"/>
            <a:r>
              <a:rPr lang="en-US" dirty="0"/>
              <a:t>Motivated</a:t>
            </a:r>
          </a:p>
          <a:p>
            <a:pPr lvl="1"/>
            <a:r>
              <a:rPr lang="en-US" dirty="0"/>
              <a:t>Passionate</a:t>
            </a:r>
          </a:p>
          <a:p>
            <a:pPr lvl="1"/>
            <a:r>
              <a:rPr lang="en-US" dirty="0"/>
              <a:t>Flexible</a:t>
            </a:r>
          </a:p>
          <a:p>
            <a:r>
              <a:rPr lang="en-US" dirty="0"/>
              <a:t>Operations must dedicate space for the hygienist</a:t>
            </a:r>
          </a:p>
        </p:txBody>
      </p:sp>
      <p:sp>
        <p:nvSpPr>
          <p:cNvPr id="5" name="Text Placeholder 4">
            <a:extLst>
              <a:ext uri="{FF2B5EF4-FFF2-40B4-BE49-F238E27FC236}">
                <a16:creationId xmlns:a16="http://schemas.microsoft.com/office/drawing/2014/main" id="{CA1BDB2B-BC39-4CE6-9A99-BD21283DE3DE}"/>
              </a:ext>
            </a:extLst>
          </p:cNvPr>
          <p:cNvSpPr>
            <a:spLocks noGrp="1"/>
          </p:cNvSpPr>
          <p:nvPr>
            <p:ph type="body" sz="quarter" idx="3"/>
          </p:nvPr>
        </p:nvSpPr>
        <p:spPr>
          <a:xfrm rot="16200000">
            <a:off x="3121359" y="2586395"/>
            <a:ext cx="3931920" cy="479822"/>
          </a:xfrm>
        </p:spPr>
        <p:txBody>
          <a:bodyPr>
            <a:normAutofit fontScale="85000" lnSpcReduction="10000"/>
          </a:bodyPr>
          <a:lstStyle/>
          <a:p>
            <a:r>
              <a:rPr lang="en-US" dirty="0"/>
              <a:t>Complete the DCH-1293 Application</a:t>
            </a:r>
          </a:p>
        </p:txBody>
      </p:sp>
      <p:pic>
        <p:nvPicPr>
          <p:cNvPr id="7" name="Picture 6">
            <a:extLst>
              <a:ext uri="{FF2B5EF4-FFF2-40B4-BE49-F238E27FC236}">
                <a16:creationId xmlns:a16="http://schemas.microsoft.com/office/drawing/2014/main" id="{297352FA-5D0C-4E56-BBD2-37F63C51C77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85398" y="540864"/>
            <a:ext cx="3361960" cy="4400085"/>
          </a:xfrm>
          <a:prstGeom prst="rect">
            <a:avLst/>
          </a:prstGeom>
        </p:spPr>
      </p:pic>
    </p:spTree>
    <p:extLst>
      <p:ext uri="{BB962C8B-B14F-4D97-AF65-F5344CB8AC3E}">
        <p14:creationId xmlns:p14="http://schemas.microsoft.com/office/powerpoint/2010/main" val="20199186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_UDM_Theme">
  <a:themeElements>
    <a:clrScheme name="UDM Theme">
      <a:dk1>
        <a:srgbClr val="444444"/>
      </a:dk1>
      <a:lt1>
        <a:sysClr val="window" lastClr="FFFFFF"/>
      </a:lt1>
      <a:dk2>
        <a:srgbClr val="00529B"/>
      </a:dk2>
      <a:lt2>
        <a:srgbClr val="EEECE1"/>
      </a:lt2>
      <a:accent1>
        <a:srgbClr val="4F81BD"/>
      </a:accent1>
      <a:accent2>
        <a:srgbClr val="FF3A3E"/>
      </a:accent2>
      <a:accent3>
        <a:srgbClr val="009900"/>
      </a:accent3>
      <a:accent4>
        <a:srgbClr val="9900CC"/>
      </a:accent4>
      <a:accent5>
        <a:srgbClr val="0000FF"/>
      </a:accent5>
      <a:accent6>
        <a:srgbClr val="FF9900"/>
      </a:accent6>
      <a:hlink>
        <a:srgbClr val="FFC000"/>
      </a:hlink>
      <a:folHlink>
        <a:srgbClr val="C00000"/>
      </a:folHlink>
    </a:clrScheme>
    <a:fontScheme name="UDM Fonts">
      <a:majorFont>
        <a:latin typeface="Segoe UI"/>
        <a:ea typeface=""/>
        <a:cs typeface=""/>
      </a:majorFont>
      <a:minorFont>
        <a:latin typeface="Malgun Gothic"/>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UDM Theme Wide" id="{37D239A2-BB4C-4114-A7E8-D015839A3E69}" vid="{1F3C7E2F-B880-4048-BD0C-909546E2E7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Wide_UDM_Theme.thmx</Template>
  <TotalTime>191</TotalTime>
  <Words>2772</Words>
  <Application>Microsoft Office PowerPoint</Application>
  <PresentationFormat>On-screen Show (16:9)</PresentationFormat>
  <Paragraphs>473</Paragraphs>
  <Slides>57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Malgun Gothic</vt:lpstr>
      <vt:lpstr>Arial</vt:lpstr>
      <vt:lpstr>Calibri</vt:lpstr>
      <vt:lpstr>Segoe UI</vt:lpstr>
      <vt:lpstr>Segoe UI Light</vt:lpstr>
      <vt:lpstr>Symbol</vt:lpstr>
      <vt:lpstr>Times New Roman</vt:lpstr>
      <vt:lpstr>Wingdings</vt:lpstr>
      <vt:lpstr>Wide_UDM_Theme</vt:lpstr>
      <vt:lpstr>Michigan Initiative for Maternal and Infant Oral Health</vt:lpstr>
      <vt:lpstr>9a: Welcome! Introduction of Key Partners</vt:lpstr>
      <vt:lpstr>Project Team</vt:lpstr>
      <vt:lpstr>6 Pilot Sites</vt:lpstr>
      <vt:lpstr>Value Stream</vt:lpstr>
      <vt:lpstr>Time for Questions</vt:lpstr>
      <vt:lpstr>930a: Grace Model</vt:lpstr>
      <vt:lpstr>3+ Years of Patient-Centered Care</vt:lpstr>
      <vt:lpstr>Getting Started</vt:lpstr>
      <vt:lpstr>Physical Plant and Armamentarium</vt:lpstr>
      <vt:lpstr>Final Words from Project Coordinator</vt:lpstr>
      <vt:lpstr>PowerPoint Presentation</vt:lpstr>
      <vt:lpstr>Michigan Initiative for Maternal and Infant Oral Health</vt:lpstr>
      <vt:lpstr>1045a: Grace Model</vt:lpstr>
      <vt:lpstr>Integrating the Hygienist into an OBGYN Clinic</vt:lpstr>
      <vt:lpstr>Toolkit, Physical Plant, Armamentarium</vt:lpstr>
      <vt:lpstr>Equipment Checklist</vt:lpstr>
      <vt:lpstr>Patient Education and Material</vt:lpstr>
      <vt:lpstr>Value Stream</vt:lpstr>
      <vt:lpstr>Time for Questions &amp; Networking Lunch at Noon</vt:lpstr>
      <vt:lpstr>1230a: Workflow</vt:lpstr>
      <vt:lpstr>1st Trimester Visit: Overview</vt:lpstr>
      <vt:lpstr>1st Trimester Visit: Value Stream Map</vt:lpstr>
      <vt:lpstr>2nd Trimester Visit: Overview</vt:lpstr>
      <vt:lpstr>2nd Trimester Visit: Value Stream Map</vt:lpstr>
      <vt:lpstr>3rd Trimester Visit: Overview</vt:lpstr>
      <vt:lpstr>3rd Trimester Visit: Value Stream Map</vt:lpstr>
      <vt:lpstr>Post-Partum Visit: Overview</vt:lpstr>
      <vt:lpstr>Post-Partum Visit: Value Stream Map</vt:lpstr>
      <vt:lpstr>Remember…</vt:lpstr>
      <vt:lpstr>Setting Up a Centering Pregnancy Program for Pregnant Mothers</vt:lpstr>
      <vt:lpstr>If your site offers “Centering Pregnancy”</vt:lpstr>
      <vt:lpstr>130p The Muskegon Family Model: Care through Dental Coaching</vt:lpstr>
      <vt:lpstr>Muskegon Rapid Improvement Event</vt:lpstr>
      <vt:lpstr>Muskegon Care Model Process</vt:lpstr>
      <vt:lpstr>Armamentarium</vt:lpstr>
      <vt:lpstr>Dental Coach Program (Colgate)</vt:lpstr>
      <vt:lpstr>Project Instruments</vt:lpstr>
      <vt:lpstr>Reporting Tools and Initial Numbers</vt:lpstr>
      <vt:lpstr>Value Stream Map</vt:lpstr>
      <vt:lpstr>Pre-Packaged Kits</vt:lpstr>
      <vt:lpstr>Resources Ready!</vt:lpstr>
      <vt:lpstr>Coding, Billing, IT Support, and Data</vt:lpstr>
      <vt:lpstr>IT Support and Training</vt:lpstr>
      <vt:lpstr>230p Research Project Calibration</vt:lpstr>
      <vt:lpstr>Steps for successful implementation</vt:lpstr>
      <vt:lpstr>Implementing SCM test with patient</vt:lpstr>
      <vt:lpstr>Saliva-Check Mutans Test</vt:lpstr>
      <vt:lpstr>Healthy teeth versus teeth with plaque</vt:lpstr>
      <vt:lpstr>Please read and discuss this explanation on oral hygiene best practices with to the patient</vt:lpstr>
      <vt:lpstr>BEFORE &amp; AFTER disclosing solution/colored dye applied </vt:lpstr>
      <vt:lpstr>How can cavity causing bacteria be transferred from a mother to her child?</vt:lpstr>
      <vt:lpstr>SCM test results</vt:lpstr>
      <vt:lpstr>Time for Questions &amp; Final Words from Project Team</vt:lpstr>
      <vt:lpstr>Session Conclusion</vt:lpstr>
      <vt:lpstr>MORE Years of Patient-Centered Care</vt:lpstr>
      <vt:lpstr>Thank You and Drive Home Safely!</vt:lpstr>
    </vt:vector>
  </TitlesOfParts>
  <Company>udm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udm udm</dc:creator>
  <cp:lastModifiedBy>John Girdwood</cp:lastModifiedBy>
  <cp:revision>14</cp:revision>
  <dcterms:created xsi:type="dcterms:W3CDTF">2016-09-12T19:18:37Z</dcterms:created>
  <dcterms:modified xsi:type="dcterms:W3CDTF">2017-12-13T16:12:26Z</dcterms:modified>
</cp:coreProperties>
</file>